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k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8" r:id="rId22"/>
    <p:sldId id="279" r:id="rId23"/>
    <p:sldId id="280" r:id="rId24"/>
    <p:sldId id="276" r:id="rId25"/>
    <p:sldId id="277" r:id="rId26"/>
    <p:sldId id="281" r:id="rId27"/>
    <p:sldId id="282" r:id="rId28"/>
    <p:sldId id="283" r:id="rId29"/>
    <p:sldId id="284" r:id="rId30"/>
  </p:sldIdLst>
  <p:sldSz cx="18288000" cy="10287000"/>
  <p:notesSz cx="6858000" cy="9144000"/>
  <p:embeddedFontLst>
    <p:embeddedFont>
      <p:font typeface="Muli Regular" panose="020B0604020202020204" charset="0"/>
      <p:regular r:id="rId31"/>
    </p:embeddedFont>
    <p:embeddedFont>
      <p:font typeface="Calibri" panose="020F0502020204030204" pitchFamily="34" charset="0"/>
      <p:regular r:id="rId32"/>
      <p:bold r:id="rId33"/>
      <p:italic r:id="rId34"/>
      <p:boldItalic r:id="rId35"/>
    </p:embeddedFont>
    <p:embeddedFont>
      <p:font typeface="Muli Extra Light" panose="020B0604020202020204" charset="0"/>
      <p:regular r:id="rId36"/>
    </p:embeddedFont>
    <p:embeddedFont>
      <p:font typeface="Muli Extra Light Bold" panose="020B0604020202020204" charset="0"/>
      <p:regular r:id="rId37"/>
    </p:embeddedFont>
    <p:embeddedFont>
      <p:font typeface="Muli Regular Bold" panose="020B0604020202020204" charset="0"/>
      <p:regular r:id="rId38"/>
    </p:embeddedFont>
    <p:embeddedFont>
      <p:font typeface="DejaVu Serif" panose="020B0604020202020204" charset="0"/>
      <p:regular r:id="rId39"/>
    </p:embeddedFont>
    <p:embeddedFont>
      <p:font typeface="Muli Regular Italics" panose="020B0604020202020204" charset="0"/>
      <p:regular r:id="rId40"/>
    </p:embeddedFont>
    <p:embeddedFont>
      <p:font typeface="Muli Extra Light Italics"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22" autoAdjust="0"/>
    <p:restoredTop sz="94622" autoAdjust="0"/>
  </p:normalViewPr>
  <p:slideViewPr>
    <p:cSldViewPr>
      <p:cViewPr varScale="1">
        <p:scale>
          <a:sx n="55" d="100"/>
          <a:sy n="55" d="100"/>
        </p:scale>
        <p:origin x="23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slide" Target="slide18.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grpSp>
        <p:nvGrpSpPr>
          <p:cNvPr id="2" name="Group 2"/>
          <p:cNvGrpSpPr/>
          <p:nvPr/>
        </p:nvGrpSpPr>
        <p:grpSpPr>
          <a:xfrm>
            <a:off x="0" y="664686"/>
            <a:ext cx="18288000" cy="727393"/>
            <a:chOff x="0" y="0"/>
            <a:chExt cx="24384000" cy="969857"/>
          </a:xfrm>
        </p:grpSpPr>
        <p:sp>
          <p:nvSpPr>
            <p:cNvPr id="3" name="AutoShape 3"/>
            <p:cNvSpPr/>
            <p:nvPr/>
          </p:nvSpPr>
          <p:spPr>
            <a:xfrm>
              <a:off x="0" y="957157"/>
              <a:ext cx="24384000" cy="0"/>
            </a:xfrm>
            <a:prstGeom prst="line">
              <a:avLst/>
            </a:prstGeom>
            <a:ln w="12700" cap="rnd">
              <a:solidFill>
                <a:srgbClr val="1E1D1D"/>
              </a:solidFill>
              <a:prstDash val="solid"/>
              <a:headEnd type="none" w="sm" len="sm"/>
              <a:tailEnd type="none" w="sm" len="sm"/>
            </a:ln>
          </p:spPr>
        </p:sp>
        <p:sp>
          <p:nvSpPr>
            <p:cNvPr id="4" name="TextBox 4"/>
            <p:cNvSpPr txBox="1"/>
            <p:nvPr/>
          </p:nvSpPr>
          <p:spPr>
            <a:xfrm>
              <a:off x="2470254" y="-38100"/>
              <a:ext cx="19443492" cy="484293"/>
            </a:xfrm>
            <a:prstGeom prst="rect">
              <a:avLst/>
            </a:prstGeom>
          </p:spPr>
          <p:txBody>
            <a:bodyPr lIns="0" tIns="0" rIns="0" bIns="0" rtlCol="0" anchor="t">
              <a:spAutoFit/>
            </a:bodyPr>
            <a:lstStyle/>
            <a:p>
              <a:pPr algn="ctr">
                <a:lnSpc>
                  <a:spcPts val="3079"/>
                </a:lnSpc>
              </a:pPr>
              <a:r>
                <a:rPr lang="en-US" sz="2200" spc="43">
                  <a:solidFill>
                    <a:srgbClr val="1E1D1D"/>
                  </a:solidFill>
                  <a:latin typeface="Muli Regular"/>
                </a:rPr>
                <a:t>TRƯỜNG ĐẠI HỌC XÂY DỰNG HÀ NỘI - HUCE</a:t>
              </a:r>
            </a:p>
          </p:txBody>
        </p:sp>
      </p:grpSp>
      <p:sp>
        <p:nvSpPr>
          <p:cNvPr id="5" name="TextBox 5"/>
          <p:cNvSpPr txBox="1"/>
          <p:nvPr/>
        </p:nvSpPr>
        <p:spPr>
          <a:xfrm>
            <a:off x="1852690" y="3492015"/>
            <a:ext cx="14582619" cy="1838325"/>
          </a:xfrm>
          <a:prstGeom prst="rect">
            <a:avLst/>
          </a:prstGeom>
        </p:spPr>
        <p:txBody>
          <a:bodyPr lIns="0" tIns="0" rIns="0" bIns="0" rtlCol="0" anchor="t">
            <a:spAutoFit/>
          </a:bodyPr>
          <a:lstStyle/>
          <a:p>
            <a:pPr algn="ctr">
              <a:lnSpc>
                <a:spcPts val="14400"/>
              </a:lnSpc>
            </a:pPr>
            <a:r>
              <a:rPr lang="en-US" sz="12000" spc="-359">
                <a:solidFill>
                  <a:srgbClr val="1E1D1D"/>
                </a:solidFill>
                <a:latin typeface="Muli Regular"/>
              </a:rPr>
              <a:t>HTTD - Điện từ</a:t>
            </a:r>
          </a:p>
        </p:txBody>
      </p:sp>
      <p:sp>
        <p:nvSpPr>
          <p:cNvPr id="6" name="TextBox 6"/>
          <p:cNvSpPr txBox="1"/>
          <p:nvPr/>
        </p:nvSpPr>
        <p:spPr>
          <a:xfrm>
            <a:off x="3711387" y="6219536"/>
            <a:ext cx="10865225" cy="1835150"/>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1E1D1D"/>
                </a:solidFill>
                <a:latin typeface="Muli Extra Light"/>
              </a:rPr>
              <a:t>Máy gia tốc Van de Graaff</a:t>
            </a:r>
          </a:p>
          <a:p>
            <a:pPr marL="755651" lvl="1" indent="-377825">
              <a:lnSpc>
                <a:spcPts val="4900"/>
              </a:lnSpc>
              <a:buFont typeface="Arial"/>
              <a:buChar char="•"/>
            </a:pPr>
            <a:r>
              <a:rPr lang="en-US" sz="3500">
                <a:solidFill>
                  <a:srgbClr val="1E1D1D"/>
                </a:solidFill>
                <a:latin typeface="Muli Extra Light"/>
              </a:rPr>
              <a:t>Thí nghiệm phát hiện ra eclectron của Thomson</a:t>
            </a:r>
          </a:p>
          <a:p>
            <a:pPr marL="755650" lvl="1" indent="-377825">
              <a:lnSpc>
                <a:spcPts val="4900"/>
              </a:lnSpc>
              <a:buFont typeface="Arial"/>
              <a:buChar char="•"/>
            </a:pPr>
            <a:r>
              <a:rPr lang="en-US" sz="3500">
                <a:solidFill>
                  <a:srgbClr val="1E1D1D"/>
                </a:solidFill>
                <a:latin typeface="Muli Extra Light"/>
              </a:rPr>
              <a:t>Máy biến áp</a:t>
            </a:r>
          </a:p>
        </p:txBody>
      </p:sp>
      <p:sp>
        <p:nvSpPr>
          <p:cNvPr id="9" name="Oval 8">
            <a:hlinkClick r:id="rId2" action="ppaction://hlinksldjump"/>
          </p:cNvPr>
          <p:cNvSpPr/>
          <p:nvPr/>
        </p:nvSpPr>
        <p:spPr>
          <a:xfrm>
            <a:off x="4038600" y="6362700"/>
            <a:ext cx="304800" cy="3048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vi-VN"/>
          </a:p>
        </p:txBody>
      </p:sp>
      <p:sp>
        <p:nvSpPr>
          <p:cNvPr id="10" name="Oval 9">
            <a:hlinkClick r:id="rId3" action="ppaction://hlinksldjump"/>
          </p:cNvPr>
          <p:cNvSpPr/>
          <p:nvPr/>
        </p:nvSpPr>
        <p:spPr>
          <a:xfrm>
            <a:off x="4038600" y="6984711"/>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Oval 10">
            <a:hlinkClick r:id="rId4" action="ppaction://hlinksldjump"/>
          </p:cNvPr>
          <p:cNvSpPr/>
          <p:nvPr/>
        </p:nvSpPr>
        <p:spPr>
          <a:xfrm>
            <a:off x="4038600" y="7606722"/>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vi-V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sp>
        <p:nvSpPr>
          <p:cNvPr id="2" name="TextBox 2"/>
          <p:cNvSpPr txBox="1"/>
          <p:nvPr/>
        </p:nvSpPr>
        <p:spPr>
          <a:xfrm>
            <a:off x="1028700" y="861646"/>
            <a:ext cx="6633646"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Bài toán áp dụng</a:t>
            </a:r>
          </a:p>
        </p:txBody>
      </p:sp>
      <p:grpSp>
        <p:nvGrpSpPr>
          <p:cNvPr id="3" name="Group 3"/>
          <p:cNvGrpSpPr/>
          <p:nvPr/>
        </p:nvGrpSpPr>
        <p:grpSpPr>
          <a:xfrm>
            <a:off x="9348403" y="2501032"/>
            <a:ext cx="8518725" cy="976673"/>
            <a:chOff x="0" y="-47625"/>
            <a:chExt cx="11358300" cy="1302230"/>
          </a:xfrm>
        </p:grpSpPr>
        <p:sp>
          <p:nvSpPr>
            <p:cNvPr id="4" name="TextBox 4"/>
            <p:cNvSpPr txBox="1"/>
            <p:nvPr/>
          </p:nvSpPr>
          <p:spPr>
            <a:xfrm>
              <a:off x="0" y="-47625"/>
              <a:ext cx="11358300" cy="525145"/>
            </a:xfrm>
            <a:prstGeom prst="rect">
              <a:avLst/>
            </a:prstGeom>
          </p:spPr>
          <p:txBody>
            <a:bodyPr lIns="0" tIns="0" rIns="0" bIns="0" rtlCol="0" anchor="t">
              <a:spAutoFit/>
            </a:bodyPr>
            <a:lstStyle/>
            <a:p>
              <a:pPr>
                <a:lnSpc>
                  <a:spcPts val="3359"/>
                </a:lnSpc>
              </a:pPr>
              <a:r>
                <a:rPr lang="en-US" sz="2399">
                  <a:solidFill>
                    <a:srgbClr val="1E1D1D"/>
                  </a:solidFill>
                  <a:latin typeface="Muli Regular Bold"/>
                </a:rPr>
                <a:t>GIẢI: </a:t>
              </a:r>
            </a:p>
          </p:txBody>
        </p:sp>
        <p:sp>
          <p:nvSpPr>
            <p:cNvPr id="5" name="TextBox 5"/>
            <p:cNvSpPr txBox="1"/>
            <p:nvPr/>
          </p:nvSpPr>
          <p:spPr>
            <a:xfrm>
              <a:off x="0" y="762505"/>
              <a:ext cx="11358300" cy="492100"/>
            </a:xfrm>
            <a:prstGeom prst="rect">
              <a:avLst/>
            </a:prstGeom>
          </p:spPr>
          <p:txBody>
            <a:bodyPr lIns="0" tIns="0" rIns="0" bIns="0" rtlCol="0" anchor="t">
              <a:spAutoFit/>
            </a:bodyPr>
            <a:lstStyle/>
            <a:p>
              <a:pPr>
                <a:lnSpc>
                  <a:spcPts val="3200"/>
                </a:lnSpc>
              </a:pPr>
              <a:endParaRPr lang="en-US" sz="2000">
                <a:solidFill>
                  <a:srgbClr val="1E1D1D"/>
                </a:solidFill>
                <a:latin typeface="Muli Regular"/>
              </a:endParaRPr>
            </a:p>
          </p:txBody>
        </p:sp>
      </p:grpSp>
      <p:sp>
        <p:nvSpPr>
          <p:cNvPr id="6" name="TextBox 6"/>
          <p:cNvSpPr txBox="1"/>
          <p:nvPr/>
        </p:nvSpPr>
        <p:spPr>
          <a:xfrm>
            <a:off x="1028700" y="2451026"/>
            <a:ext cx="7404985" cy="3971925"/>
          </a:xfrm>
          <a:prstGeom prst="rect">
            <a:avLst/>
          </a:prstGeom>
        </p:spPr>
        <p:txBody>
          <a:bodyPr lIns="0" tIns="0" rIns="0" bIns="0" rtlCol="0" anchor="t">
            <a:spAutoFit/>
          </a:bodyPr>
          <a:lstStyle/>
          <a:p>
            <a:pPr>
              <a:lnSpc>
                <a:spcPts val="4500"/>
              </a:lnSpc>
            </a:pPr>
            <a:r>
              <a:rPr lang="en-US" sz="3000">
                <a:solidFill>
                  <a:srgbClr val="1E1D1D"/>
                </a:solidFill>
                <a:latin typeface="Muli Extra Light"/>
              </a:rPr>
              <a:t>Biết hiệu điện thế giữa vỏ trong (có điện thế cao) của máy gia tốc Van de Graaff và một điểm mà ở đó điện tích được phun vào đai chuyển động là 3,4 MV. Đai truyền điện tích cho vỏ có tốc độ 2,8 mC/s thì công suất tối thiểu phải cung cấp để kéo dây đai là bao nhiêu?</a:t>
            </a:r>
          </a:p>
        </p:txBody>
      </p:sp>
      <p:sp>
        <p:nvSpPr>
          <p:cNvPr id="7" name="AutoShape 7"/>
          <p:cNvSpPr/>
          <p:nvPr/>
        </p:nvSpPr>
        <p:spPr>
          <a:xfrm rot="5400000">
            <a:off x="5382021" y="5354940"/>
            <a:ext cx="6919662" cy="0"/>
          </a:xfrm>
          <a:prstGeom prst="line">
            <a:avLst/>
          </a:prstGeom>
          <a:ln w="9525" cap="rnd">
            <a:solidFill>
              <a:srgbClr val="1E1D1D"/>
            </a:solidFill>
            <a:prstDash val="solid"/>
            <a:headEnd type="none" w="sm" len="sm"/>
            <a:tailEnd type="none" w="sm" len="sm"/>
          </a:ln>
        </p:spPr>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b="12589"/>
          <a:stretch/>
        </p:blipFill>
        <p:spPr>
          <a:xfrm>
            <a:off x="9374908" y="3691444"/>
            <a:ext cx="8206315" cy="253480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ADDD3"/>
        </a:solidFill>
        <a:effectLst/>
      </p:bgPr>
    </p:bg>
    <p:spTree>
      <p:nvGrpSpPr>
        <p:cNvPr id="1" name=""/>
        <p:cNvGrpSpPr/>
        <p:nvPr/>
      </p:nvGrpSpPr>
      <p:grpSpPr>
        <a:xfrm>
          <a:off x="0" y="0"/>
          <a:ext cx="0" cy="0"/>
          <a:chOff x="0" y="0"/>
          <a:chExt cx="0" cy="0"/>
        </a:xfrm>
      </p:grpSpPr>
      <p:sp>
        <p:nvSpPr>
          <p:cNvPr id="2" name="AutoShape 2"/>
          <p:cNvSpPr/>
          <p:nvPr/>
        </p:nvSpPr>
        <p:spPr>
          <a:xfrm rot="-5400000">
            <a:off x="6656944" y="5138738"/>
            <a:ext cx="10287000" cy="0"/>
          </a:xfrm>
          <a:prstGeom prst="line">
            <a:avLst/>
          </a:prstGeom>
          <a:ln w="9525" cap="rnd">
            <a:solidFill>
              <a:srgbClr val="1E1D1D"/>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12971934" y="1636298"/>
            <a:ext cx="4087679" cy="6393129"/>
          </a:xfrm>
          <a:prstGeom prst="rect">
            <a:avLst/>
          </a:prstGeom>
        </p:spPr>
      </p:pic>
      <p:sp>
        <p:nvSpPr>
          <p:cNvPr id="4" name="TextBox 4"/>
          <p:cNvSpPr txBox="1"/>
          <p:nvPr/>
        </p:nvSpPr>
        <p:spPr>
          <a:xfrm>
            <a:off x="1028700" y="938595"/>
            <a:ext cx="10154598" cy="21050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II. Thí nghiệm phát hiện ra Electron của Thomson</a:t>
            </a:r>
          </a:p>
        </p:txBody>
      </p:sp>
      <p:sp>
        <p:nvSpPr>
          <p:cNvPr id="5" name="TextBox 5"/>
          <p:cNvSpPr txBox="1"/>
          <p:nvPr/>
        </p:nvSpPr>
        <p:spPr>
          <a:xfrm>
            <a:off x="1604630" y="3714529"/>
            <a:ext cx="8123513" cy="5114925"/>
          </a:xfrm>
          <a:prstGeom prst="rect">
            <a:avLst/>
          </a:prstGeom>
        </p:spPr>
        <p:txBody>
          <a:bodyPr lIns="0" tIns="0" rIns="0" bIns="0" rtlCol="0" anchor="t">
            <a:spAutoFit/>
          </a:bodyPr>
          <a:lstStyle/>
          <a:p>
            <a:pPr marL="647700" lvl="1" indent="-323850">
              <a:lnSpc>
                <a:spcPts val="4500"/>
              </a:lnSpc>
              <a:buFont typeface="Arial"/>
              <a:buChar char="•"/>
            </a:pPr>
            <a:r>
              <a:rPr lang="en-US" sz="3000">
                <a:solidFill>
                  <a:srgbClr val="1E1D1D"/>
                </a:solidFill>
                <a:latin typeface="Muli Extra Light"/>
              </a:rPr>
              <a:t>Năm 1897, J. J. Thomson tại Đại học Cambridge làm thí nghiệm phát hiện ra electron từ chùm hạt  được phát ra từ một dây tóc được đốt nóng</a:t>
            </a:r>
          </a:p>
          <a:p>
            <a:pPr marL="647700" lvl="1" indent="-323850">
              <a:lnSpc>
                <a:spcPts val="4500"/>
              </a:lnSpc>
              <a:buFont typeface="Arial"/>
              <a:buChar char="•"/>
            </a:pPr>
            <a:r>
              <a:rPr lang="en-US" sz="3000">
                <a:solidFill>
                  <a:srgbClr val="1E1D1D"/>
                </a:solidFill>
                <a:latin typeface="Muli Extra Light"/>
              </a:rPr>
              <a:t>Trong thí nghiệm này, trường giao cắt cho phép Thomson đo được tỉ số khối lượng và độ lớn điện tích m/q của hạt. Ông đã tuyên bố rằng các hạt này được tìm thấy trong mọi loại vật chất. </a:t>
            </a:r>
          </a:p>
        </p:txBody>
      </p:sp>
      <p:sp>
        <p:nvSpPr>
          <p:cNvPr id="6" name="TextBox 6"/>
          <p:cNvSpPr txBox="1"/>
          <p:nvPr/>
        </p:nvSpPr>
        <p:spPr>
          <a:xfrm>
            <a:off x="13684771" y="8272462"/>
            <a:ext cx="5509219" cy="825500"/>
          </a:xfrm>
          <a:prstGeom prst="rect">
            <a:avLst/>
          </a:prstGeom>
        </p:spPr>
        <p:txBody>
          <a:bodyPr lIns="0" tIns="0" rIns="0" bIns="0" rtlCol="0" anchor="t">
            <a:spAutoFit/>
          </a:bodyPr>
          <a:lstStyle/>
          <a:p>
            <a:pPr>
              <a:lnSpc>
                <a:spcPts val="3399"/>
              </a:lnSpc>
            </a:pPr>
            <a:r>
              <a:rPr lang="en-US" sz="2124">
                <a:solidFill>
                  <a:srgbClr val="1E1D1D"/>
                </a:solidFill>
                <a:latin typeface="Muli Regular"/>
              </a:rPr>
              <a:t>Joseph John Thomson</a:t>
            </a:r>
          </a:p>
          <a:p>
            <a:pPr>
              <a:lnSpc>
                <a:spcPts val="3400"/>
              </a:lnSpc>
            </a:pPr>
            <a:endParaRPr lang="en-US" sz="2124">
              <a:solidFill>
                <a:srgbClr val="1E1D1D"/>
              </a:solidFill>
              <a:latin typeface="Muli Regular"/>
            </a:endParaRPr>
          </a:p>
        </p:txBody>
      </p:sp>
      <p:sp>
        <p:nvSpPr>
          <p:cNvPr id="7" name="TextBox 7"/>
          <p:cNvSpPr txBox="1"/>
          <p:nvPr/>
        </p:nvSpPr>
        <p:spPr>
          <a:xfrm>
            <a:off x="14305003" y="8851900"/>
            <a:ext cx="5509219" cy="406400"/>
          </a:xfrm>
          <a:prstGeom prst="rect">
            <a:avLst/>
          </a:prstGeom>
        </p:spPr>
        <p:txBody>
          <a:bodyPr lIns="0" tIns="0" rIns="0" bIns="0" rtlCol="0" anchor="t">
            <a:spAutoFit/>
          </a:bodyPr>
          <a:lstStyle/>
          <a:p>
            <a:pPr>
              <a:lnSpc>
                <a:spcPts val="3400"/>
              </a:lnSpc>
            </a:pPr>
            <a:r>
              <a:rPr lang="en-US" sz="2125">
                <a:solidFill>
                  <a:srgbClr val="1E1D1D"/>
                </a:solidFill>
                <a:latin typeface="Muli Regular"/>
              </a:rPr>
              <a:t>1856 - 1940</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93235" y="2257102"/>
            <a:ext cx="6628067" cy="3264503"/>
          </a:xfrm>
          <a:prstGeom prst="rect">
            <a:avLst/>
          </a:prstGeom>
        </p:spPr>
      </p:pic>
      <p:sp>
        <p:nvSpPr>
          <p:cNvPr id="3" name="TextBox 3"/>
          <p:cNvSpPr txBox="1"/>
          <p:nvPr/>
        </p:nvSpPr>
        <p:spPr>
          <a:xfrm>
            <a:off x="1028700" y="904875"/>
            <a:ext cx="9248046"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Thí nghiệm của Thomson</a:t>
            </a:r>
          </a:p>
        </p:txBody>
      </p:sp>
      <p:sp>
        <p:nvSpPr>
          <p:cNvPr id="4" name="TextBox 4"/>
          <p:cNvSpPr txBox="1"/>
          <p:nvPr/>
        </p:nvSpPr>
        <p:spPr>
          <a:xfrm>
            <a:off x="1214451" y="5839955"/>
            <a:ext cx="7585635" cy="2221230"/>
          </a:xfrm>
          <a:prstGeom prst="rect">
            <a:avLst/>
          </a:prstGeom>
        </p:spPr>
        <p:txBody>
          <a:bodyPr lIns="0" tIns="0" rIns="0" bIns="0" rtlCol="0" anchor="t">
            <a:spAutoFit/>
          </a:bodyPr>
          <a:lstStyle/>
          <a:p>
            <a:pPr marL="636906" lvl="1" indent="-318453">
              <a:lnSpc>
                <a:spcPts val="4425"/>
              </a:lnSpc>
              <a:buFont typeface="Arial"/>
              <a:buChar char="•"/>
            </a:pPr>
            <a:r>
              <a:rPr lang="en-US" sz="2950">
                <a:solidFill>
                  <a:srgbClr val="1E1D1D"/>
                </a:solidFill>
                <a:latin typeface="Muli Extra Light"/>
              </a:rPr>
              <a:t> Chùm hạt được phát ra từ dây tóc đốt nóng được gia tốc nhờ U lọt  qua khe hẹp có từ trường và điện trường giao cắt nhau, </a:t>
            </a:r>
          </a:p>
        </p:txBody>
      </p:sp>
      <p:sp>
        <p:nvSpPr>
          <p:cNvPr id="5" name="TextBox 5"/>
          <p:cNvSpPr txBox="1"/>
          <p:nvPr/>
        </p:nvSpPr>
        <p:spPr>
          <a:xfrm>
            <a:off x="1214451" y="8161020"/>
            <a:ext cx="7585635" cy="1097280"/>
          </a:xfrm>
          <a:prstGeom prst="rect">
            <a:avLst/>
          </a:prstGeom>
        </p:spPr>
        <p:txBody>
          <a:bodyPr lIns="0" tIns="0" rIns="0" bIns="0" rtlCol="0" anchor="t">
            <a:spAutoFit/>
          </a:bodyPr>
          <a:lstStyle/>
          <a:p>
            <a:pPr marL="636906" lvl="1" indent="-318453">
              <a:lnSpc>
                <a:spcPts val="4425"/>
              </a:lnSpc>
              <a:buFont typeface="Arial"/>
              <a:buChar char="•"/>
            </a:pPr>
            <a:r>
              <a:rPr lang="en-US" sz="2950">
                <a:solidFill>
                  <a:srgbClr val="1E1D1D"/>
                </a:solidFill>
                <a:latin typeface="Muli Extra Light"/>
              </a:rPr>
              <a:t>Đốm sáng trên màn này có thể bị E và B làm lệch khỏi tâm ban đầu </a:t>
            </a:r>
          </a:p>
        </p:txBody>
      </p:sp>
      <p:grpSp>
        <p:nvGrpSpPr>
          <p:cNvPr id="6" name="Group 6"/>
          <p:cNvGrpSpPr/>
          <p:nvPr/>
        </p:nvGrpSpPr>
        <p:grpSpPr>
          <a:xfrm>
            <a:off x="9838665" y="2698575"/>
            <a:ext cx="7420635" cy="6197126"/>
            <a:chOff x="0" y="0"/>
            <a:chExt cx="9894180" cy="8262834"/>
          </a:xfrm>
        </p:grpSpPr>
        <p:sp>
          <p:nvSpPr>
            <p:cNvPr id="7" name="TextBox 7"/>
            <p:cNvSpPr txBox="1"/>
            <p:nvPr/>
          </p:nvSpPr>
          <p:spPr>
            <a:xfrm>
              <a:off x="383120" y="-85725"/>
              <a:ext cx="9347940" cy="1691810"/>
            </a:xfrm>
            <a:prstGeom prst="rect">
              <a:avLst/>
            </a:prstGeom>
          </p:spPr>
          <p:txBody>
            <a:bodyPr lIns="0" tIns="0" rIns="0" bIns="0" rtlCol="0" anchor="t">
              <a:spAutoFit/>
            </a:bodyPr>
            <a:lstStyle/>
            <a:p>
              <a:pPr>
                <a:lnSpc>
                  <a:spcPts val="3460"/>
                </a:lnSpc>
              </a:pPr>
              <a:r>
                <a:rPr lang="en-US" sz="2163">
                  <a:solidFill>
                    <a:srgbClr val="1E1D1D"/>
                  </a:solidFill>
                  <a:latin typeface="Muli Regular Italics"/>
                </a:rPr>
                <a:t>Bằng cách điều chỉnh cường độ và phương của trường, Thomson có thể điều khiển vị trí đốm sáng trên màn hình:</a:t>
              </a:r>
            </a:p>
          </p:txBody>
        </p:sp>
        <p:sp>
          <p:nvSpPr>
            <p:cNvPr id="8" name="TextBox 8"/>
            <p:cNvSpPr txBox="1"/>
            <p:nvPr/>
          </p:nvSpPr>
          <p:spPr>
            <a:xfrm>
              <a:off x="0" y="2030309"/>
              <a:ext cx="9894180" cy="6232525"/>
            </a:xfrm>
            <a:prstGeom prst="rect">
              <a:avLst/>
            </a:prstGeom>
          </p:spPr>
          <p:txBody>
            <a:bodyPr lIns="0" tIns="0" rIns="0" bIns="0" rtlCol="0" anchor="t">
              <a:spAutoFit/>
            </a:bodyPr>
            <a:lstStyle/>
            <a:p>
              <a:pPr marL="593726" lvl="1" indent="-296863">
                <a:lnSpc>
                  <a:spcPts val="4125"/>
                </a:lnSpc>
                <a:buFont typeface="Arial"/>
                <a:buChar char="•"/>
              </a:pPr>
              <a:r>
                <a:rPr lang="en-US" sz="2750">
                  <a:solidFill>
                    <a:srgbClr val="1E1D1D"/>
                  </a:solidFill>
                  <a:latin typeface="Muli Extra Light"/>
                </a:rPr>
                <a:t>Đặt E = 0, B = 0 và đánh dấu vị trí đốm sáng trên màn S, là vị trí của chùm tia không bị lệch</a:t>
              </a:r>
            </a:p>
            <a:p>
              <a:pPr marL="593726" lvl="1" indent="-296863">
                <a:lnSpc>
                  <a:spcPts val="4125"/>
                </a:lnSpc>
                <a:buFont typeface="Arial"/>
                <a:buChar char="•"/>
              </a:pPr>
              <a:r>
                <a:rPr lang="en-US" sz="2750">
                  <a:solidFill>
                    <a:srgbClr val="1E1D1D"/>
                  </a:solidFill>
                  <a:latin typeface="Muli Extra Light"/>
                </a:rPr>
                <a:t>Bật điện trường E  lên và đo độ lệch của chùm tia</a:t>
              </a:r>
            </a:p>
            <a:p>
              <a:pPr marL="593726" lvl="1" indent="-296863">
                <a:lnSpc>
                  <a:spcPts val="4125"/>
                </a:lnSpc>
                <a:buFont typeface="Arial"/>
                <a:buChar char="•"/>
              </a:pPr>
              <a:r>
                <a:rPr lang="en-US" sz="2750">
                  <a:solidFill>
                    <a:srgbClr val="1E1D1D"/>
                  </a:solidFill>
                  <a:latin typeface="Muli Extra Light"/>
                </a:rPr>
                <a:t>Giữ nguyên E  , bật từ trường B lên và điều chỉnh giá trị cho đến khi vị trí đốm sáng di chuyển quay về vị trí ban đầu khi không bị lệch</a:t>
              </a: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DD4D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517481" y="4226536"/>
            <a:ext cx="3253038" cy="1833928"/>
          </a:xfrm>
          <a:prstGeom prst="rect">
            <a:avLst/>
          </a:prstGeom>
        </p:spPr>
      </p:pic>
      <p:sp>
        <p:nvSpPr>
          <p:cNvPr id="3" name="TextBox 3"/>
          <p:cNvSpPr txBox="1"/>
          <p:nvPr/>
        </p:nvSpPr>
        <p:spPr>
          <a:xfrm>
            <a:off x="1028700" y="904875"/>
            <a:ext cx="13136990"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Yêu cầu 1</a:t>
            </a:r>
          </a:p>
        </p:txBody>
      </p:sp>
      <p:sp>
        <p:nvSpPr>
          <p:cNvPr id="4" name="TextBox 4"/>
          <p:cNvSpPr txBox="1"/>
          <p:nvPr/>
        </p:nvSpPr>
        <p:spPr>
          <a:xfrm>
            <a:off x="2716601" y="2236853"/>
            <a:ext cx="12854799" cy="1685925"/>
          </a:xfrm>
          <a:prstGeom prst="rect">
            <a:avLst/>
          </a:prstGeom>
        </p:spPr>
        <p:txBody>
          <a:bodyPr lIns="0" tIns="0" rIns="0" bIns="0" rtlCol="0" anchor="t">
            <a:spAutoFit/>
          </a:bodyPr>
          <a:lstStyle/>
          <a:p>
            <a:pPr>
              <a:lnSpc>
                <a:spcPts val="4500"/>
              </a:lnSpc>
            </a:pPr>
            <a:r>
              <a:rPr lang="en-US" sz="3000">
                <a:solidFill>
                  <a:srgbClr val="1E1D1D"/>
                </a:solidFill>
                <a:latin typeface="Muli Extra Light"/>
              </a:rPr>
              <a:t>Trong bước 2, phân tích bài toán tính độ lệch của hạt tích điện trong một điện trường giữa hai bản tạo độ lệch (P), chứng tỏ rằng độ lệch của hạt theo phương thẳng đứng (Oy) ngay sau khi ra khỏi bản là </a:t>
            </a:r>
          </a:p>
        </p:txBody>
      </p:sp>
      <p:sp>
        <p:nvSpPr>
          <p:cNvPr id="5" name="TextBox 5"/>
          <p:cNvSpPr txBox="1"/>
          <p:nvPr/>
        </p:nvSpPr>
        <p:spPr>
          <a:xfrm>
            <a:off x="2716601" y="6680376"/>
            <a:ext cx="12854799" cy="1685925"/>
          </a:xfrm>
          <a:prstGeom prst="rect">
            <a:avLst/>
          </a:prstGeom>
        </p:spPr>
        <p:txBody>
          <a:bodyPr lIns="0" tIns="0" rIns="0" bIns="0" rtlCol="0" anchor="t">
            <a:spAutoFit/>
          </a:bodyPr>
          <a:lstStyle/>
          <a:p>
            <a:pPr>
              <a:lnSpc>
                <a:spcPts val="4500"/>
              </a:lnSpc>
            </a:pPr>
            <a:r>
              <a:rPr lang="en-US" sz="3000">
                <a:solidFill>
                  <a:srgbClr val="1E1D1D"/>
                </a:solidFill>
                <a:latin typeface="Muli Extra Light"/>
              </a:rPr>
              <a:t>trong đó v là vận tốc hạt, m là khối lượng, và q là điện tích, và L là chiều dài của bản P. Trên màn huỳnh quang, đốm sáng xuất hiện ở phía nào và điều đó liên quan gì đến dấu của điện tích?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DD4D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49572" y="2418288"/>
            <a:ext cx="8708848" cy="6520750"/>
          </a:xfrm>
          <a:prstGeom prst="rect">
            <a:avLst/>
          </a:prstGeom>
        </p:spPr>
      </p:pic>
      <p:sp>
        <p:nvSpPr>
          <p:cNvPr id="3" name="TextBox 3"/>
          <p:cNvSpPr txBox="1"/>
          <p:nvPr/>
        </p:nvSpPr>
        <p:spPr>
          <a:xfrm>
            <a:off x="1028700" y="904875"/>
            <a:ext cx="13136990"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Yêu cầu 1</a:t>
            </a:r>
          </a:p>
        </p:txBody>
      </p:sp>
      <p:sp>
        <p:nvSpPr>
          <p:cNvPr id="4" name="TextBox 4"/>
          <p:cNvSpPr txBox="1"/>
          <p:nvPr/>
        </p:nvSpPr>
        <p:spPr>
          <a:xfrm>
            <a:off x="10972361" y="4029075"/>
            <a:ext cx="6386660" cy="1114425"/>
          </a:xfrm>
          <a:prstGeom prst="rect">
            <a:avLst/>
          </a:prstGeom>
        </p:spPr>
        <p:txBody>
          <a:bodyPr lIns="0" tIns="0" rIns="0" bIns="0" rtlCol="0" anchor="t">
            <a:spAutoFit/>
          </a:bodyPr>
          <a:lstStyle/>
          <a:p>
            <a:pPr>
              <a:lnSpc>
                <a:spcPts val="4500"/>
              </a:lnSpc>
            </a:pPr>
            <a:r>
              <a:rPr lang="en-US" sz="3000">
                <a:solidFill>
                  <a:srgbClr val="1E1D1D"/>
                </a:solidFill>
                <a:latin typeface="Muli Extra Light"/>
              </a:rPr>
              <a:t>- Giả sử hạt tích điện (-) sẽ bay lệch về 1 phía do chịu lực điện</a:t>
            </a:r>
          </a:p>
        </p:txBody>
      </p:sp>
      <p:sp>
        <p:nvSpPr>
          <p:cNvPr id="5" name="AutoShape 5"/>
          <p:cNvSpPr/>
          <p:nvPr/>
        </p:nvSpPr>
        <p:spPr>
          <a:xfrm rot="-5400000">
            <a:off x="5416478" y="5138738"/>
            <a:ext cx="10287000" cy="0"/>
          </a:xfrm>
          <a:prstGeom prst="line">
            <a:avLst/>
          </a:prstGeom>
          <a:ln w="9525" cap="rnd">
            <a:solidFill>
              <a:srgbClr val="1E1D1D"/>
            </a:solidFill>
            <a:prstDash val="solid"/>
            <a:headEnd type="none" w="sm" len="sm"/>
            <a:tailEnd type="none" w="sm" len="sm"/>
          </a:ln>
        </p:spPr>
      </p:sp>
      <p:sp>
        <p:nvSpPr>
          <p:cNvPr id="6" name="TextBox 6"/>
          <p:cNvSpPr txBox="1"/>
          <p:nvPr/>
        </p:nvSpPr>
        <p:spPr>
          <a:xfrm>
            <a:off x="10972361" y="5779017"/>
            <a:ext cx="6386660" cy="1114425"/>
          </a:xfrm>
          <a:prstGeom prst="rect">
            <a:avLst/>
          </a:prstGeom>
        </p:spPr>
        <p:txBody>
          <a:bodyPr lIns="0" tIns="0" rIns="0" bIns="0" rtlCol="0" anchor="t">
            <a:spAutoFit/>
          </a:bodyPr>
          <a:lstStyle/>
          <a:p>
            <a:pPr>
              <a:lnSpc>
                <a:spcPts val="4500"/>
              </a:lnSpc>
            </a:pPr>
            <a:r>
              <a:rPr lang="en-US" sz="3000">
                <a:solidFill>
                  <a:srgbClr val="1E1D1D"/>
                </a:solidFill>
                <a:latin typeface="Muli Extra Light"/>
              </a:rPr>
              <a:t>- Chuyển động của hạt giống như chuyển động ném ngang</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ADDD3"/>
        </a:solidFill>
        <a:effectLst/>
      </p:bgPr>
    </p:bg>
    <p:spTree>
      <p:nvGrpSpPr>
        <p:cNvPr id="1" name=""/>
        <p:cNvGrpSpPr/>
        <p:nvPr/>
      </p:nvGrpSpPr>
      <p:grpSpPr>
        <a:xfrm>
          <a:off x="0" y="0"/>
          <a:ext cx="0" cy="0"/>
          <a:chOff x="0" y="0"/>
          <a:chExt cx="0" cy="0"/>
        </a:xfrm>
      </p:grpSpPr>
      <p:sp>
        <p:nvSpPr>
          <p:cNvPr id="2" name="TextBox 2"/>
          <p:cNvSpPr txBox="1"/>
          <p:nvPr/>
        </p:nvSpPr>
        <p:spPr>
          <a:xfrm>
            <a:off x="2716601" y="2976474"/>
            <a:ext cx="12854799" cy="5114925"/>
          </a:xfrm>
          <a:prstGeom prst="rect">
            <a:avLst/>
          </a:prstGeom>
        </p:spPr>
        <p:txBody>
          <a:bodyPr lIns="0" tIns="0" rIns="0" bIns="0" rtlCol="0" anchor="t">
            <a:spAutoFit/>
          </a:bodyPr>
          <a:lstStyle/>
          <a:p>
            <a:pPr>
              <a:lnSpc>
                <a:spcPts val="4500"/>
              </a:lnSpc>
            </a:pPr>
            <a:r>
              <a:rPr lang="en-US" sz="3000">
                <a:solidFill>
                  <a:srgbClr val="1E1D1D"/>
                </a:solidFill>
                <a:latin typeface="Muli Extra Light"/>
              </a:rPr>
              <a:t>Trong bước 3, khi bật đồng thời điện trường và từ trường để chúng tác dụng lực cân bằng lên điện tích, hãy chứng tỏ rằng độ lớn điện trường và từ trường thỏa mãn:</a:t>
            </a:r>
          </a:p>
          <a:p>
            <a:pPr>
              <a:lnSpc>
                <a:spcPts val="4500"/>
              </a:lnSpc>
            </a:pPr>
            <a:endParaRPr lang="en-US" sz="3000">
              <a:solidFill>
                <a:srgbClr val="1E1D1D"/>
              </a:solidFill>
              <a:latin typeface="Muli Extra Light"/>
            </a:endParaRPr>
          </a:p>
          <a:p>
            <a:pPr>
              <a:lnSpc>
                <a:spcPts val="4500"/>
              </a:lnSpc>
            </a:pPr>
            <a:endParaRPr lang="en-US" sz="3000">
              <a:solidFill>
                <a:srgbClr val="1E1D1D"/>
              </a:solidFill>
              <a:latin typeface="Muli Extra Light"/>
            </a:endParaRPr>
          </a:p>
          <a:p>
            <a:pPr>
              <a:lnSpc>
                <a:spcPts val="4500"/>
              </a:lnSpc>
            </a:pPr>
            <a:endParaRPr lang="en-US" sz="3000">
              <a:solidFill>
                <a:srgbClr val="1E1D1D"/>
              </a:solidFill>
              <a:latin typeface="Muli Extra Light"/>
            </a:endParaRPr>
          </a:p>
          <a:p>
            <a:pPr>
              <a:lnSpc>
                <a:spcPts val="4500"/>
              </a:lnSpc>
            </a:pPr>
            <a:endParaRPr lang="en-US" sz="3000">
              <a:solidFill>
                <a:srgbClr val="1E1D1D"/>
              </a:solidFill>
              <a:latin typeface="Muli Extra Light"/>
            </a:endParaRPr>
          </a:p>
          <a:p>
            <a:pPr>
              <a:lnSpc>
                <a:spcPts val="4500"/>
              </a:lnSpc>
            </a:pPr>
            <a:r>
              <a:rPr lang="en-US" sz="3000">
                <a:solidFill>
                  <a:srgbClr val="1E1D1D"/>
                </a:solidFill>
                <a:latin typeface="Muli Extra Light"/>
              </a:rPr>
              <a:t>Và do đó ta xác định được vận tốc của hạt khi bay qua vùng điện từ trường giao cắt.</a:t>
            </a:r>
          </a:p>
        </p:txBody>
      </p:sp>
      <p:pic>
        <p:nvPicPr>
          <p:cNvPr id="3" name="Picture 3"/>
          <p:cNvPicPr>
            <a:picLocks noChangeAspect="1"/>
          </p:cNvPicPr>
          <p:nvPr/>
        </p:nvPicPr>
        <p:blipFill>
          <a:blip r:embed="rId2"/>
          <a:srcRect/>
          <a:stretch>
            <a:fillRect/>
          </a:stretch>
        </p:blipFill>
        <p:spPr>
          <a:xfrm>
            <a:off x="6631402" y="4820873"/>
            <a:ext cx="3805996" cy="1511851"/>
          </a:xfrm>
          <a:prstGeom prst="rect">
            <a:avLst/>
          </a:prstGeom>
        </p:spPr>
      </p:pic>
      <p:sp>
        <p:nvSpPr>
          <p:cNvPr id="4" name="TextBox 4"/>
          <p:cNvSpPr txBox="1"/>
          <p:nvPr/>
        </p:nvSpPr>
        <p:spPr>
          <a:xfrm>
            <a:off x="1028700" y="904875"/>
            <a:ext cx="15011400"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Yêu cầu 2:</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ADDD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16665" y="2427821"/>
            <a:ext cx="8759786" cy="6559460"/>
          </a:xfrm>
          <a:prstGeom prst="rect">
            <a:avLst/>
          </a:prstGeom>
        </p:spPr>
      </p:pic>
      <p:sp>
        <p:nvSpPr>
          <p:cNvPr id="3" name="TextBox 3"/>
          <p:cNvSpPr txBox="1"/>
          <p:nvPr/>
        </p:nvSpPr>
        <p:spPr>
          <a:xfrm>
            <a:off x="1028700" y="904875"/>
            <a:ext cx="15011400"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Yêu cầu 2:</a:t>
            </a:r>
          </a:p>
        </p:txBody>
      </p:sp>
      <p:sp>
        <p:nvSpPr>
          <p:cNvPr id="4" name="AutoShape 4"/>
          <p:cNvSpPr/>
          <p:nvPr/>
        </p:nvSpPr>
        <p:spPr>
          <a:xfrm rot="-5400000">
            <a:off x="5416478" y="5138738"/>
            <a:ext cx="10287000" cy="0"/>
          </a:xfrm>
          <a:prstGeom prst="line">
            <a:avLst/>
          </a:prstGeom>
          <a:ln w="9525" cap="rnd">
            <a:solidFill>
              <a:srgbClr val="1E1D1D"/>
            </a:solidFill>
            <a:prstDash val="solid"/>
            <a:headEnd type="none" w="sm" len="sm"/>
            <a:tailEnd type="none" w="sm" len="sm"/>
          </a:ln>
        </p:spPr>
      </p:sp>
      <p:sp>
        <p:nvSpPr>
          <p:cNvPr id="5" name="TextBox 5"/>
          <p:cNvSpPr txBox="1"/>
          <p:nvPr/>
        </p:nvSpPr>
        <p:spPr>
          <a:xfrm>
            <a:off x="10972361" y="4029075"/>
            <a:ext cx="6386660" cy="3400425"/>
          </a:xfrm>
          <a:prstGeom prst="rect">
            <a:avLst/>
          </a:prstGeom>
        </p:spPr>
        <p:txBody>
          <a:bodyPr lIns="0" tIns="0" rIns="0" bIns="0" rtlCol="0" anchor="t">
            <a:spAutoFit/>
          </a:bodyPr>
          <a:lstStyle/>
          <a:p>
            <a:pPr>
              <a:lnSpc>
                <a:spcPts val="4500"/>
              </a:lnSpc>
            </a:pPr>
            <a:r>
              <a:rPr lang="en-US" sz="3000">
                <a:solidFill>
                  <a:srgbClr val="1E1D1D"/>
                </a:solidFill>
                <a:latin typeface="Muli Extra Light"/>
              </a:rPr>
              <a:t>- Hợp lực tác dụng lên hạt tích điện phải có giá trị bằng 0.</a:t>
            </a:r>
          </a:p>
          <a:p>
            <a:pPr>
              <a:lnSpc>
                <a:spcPts val="4500"/>
              </a:lnSpc>
            </a:pPr>
            <a:endParaRPr lang="en-US" sz="3000">
              <a:solidFill>
                <a:srgbClr val="1E1D1D"/>
              </a:solidFill>
              <a:latin typeface="Muli Extra Light"/>
            </a:endParaRPr>
          </a:p>
          <a:p>
            <a:pPr>
              <a:lnSpc>
                <a:spcPts val="4500"/>
              </a:lnSpc>
            </a:pPr>
            <a:r>
              <a:rPr lang="en-US" sz="3000">
                <a:solidFill>
                  <a:srgbClr val="1E1D1D"/>
                </a:solidFill>
                <a:latin typeface="Muli Extra Light"/>
              </a:rPr>
              <a:t>- Lực điện và lực từ triệt tiêu.</a:t>
            </a:r>
          </a:p>
          <a:p>
            <a:pPr>
              <a:lnSpc>
                <a:spcPts val="4500"/>
              </a:lnSpc>
            </a:pPr>
            <a:endParaRPr lang="en-US" sz="3000">
              <a:solidFill>
                <a:srgbClr val="1E1D1D"/>
              </a:solidFill>
              <a:latin typeface="Muli Extra Light"/>
            </a:endParaRPr>
          </a:p>
          <a:p>
            <a:pPr>
              <a:lnSpc>
                <a:spcPts val="4500"/>
              </a:lnSpc>
            </a:pPr>
            <a:r>
              <a:rPr lang="en-US" sz="3000">
                <a:solidFill>
                  <a:srgbClr val="1E1D1D"/>
                </a:solidFill>
                <a:latin typeface="Muli Extra Light"/>
              </a:rPr>
              <a:t>- Xác định lực từ: Quy tắc bàn tay trái</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232" r="125"/>
          <a:stretch>
            <a:fillRect/>
          </a:stretch>
        </p:blipFill>
        <p:spPr>
          <a:xfrm>
            <a:off x="6449089" y="3544186"/>
            <a:ext cx="5389823" cy="2130942"/>
          </a:xfrm>
          <a:prstGeom prst="rect">
            <a:avLst/>
          </a:prstGeom>
        </p:spPr>
      </p:pic>
      <p:sp>
        <p:nvSpPr>
          <p:cNvPr id="3" name="TextBox 3"/>
          <p:cNvSpPr txBox="1"/>
          <p:nvPr/>
        </p:nvSpPr>
        <p:spPr>
          <a:xfrm>
            <a:off x="3857700" y="1217649"/>
            <a:ext cx="10572601" cy="1685925"/>
          </a:xfrm>
          <a:prstGeom prst="rect">
            <a:avLst/>
          </a:prstGeom>
        </p:spPr>
        <p:txBody>
          <a:bodyPr lIns="0" tIns="0" rIns="0" bIns="0" rtlCol="0" anchor="t">
            <a:spAutoFit/>
          </a:bodyPr>
          <a:lstStyle/>
          <a:p>
            <a:pPr algn="ctr">
              <a:lnSpc>
                <a:spcPts val="4500"/>
              </a:lnSpc>
            </a:pPr>
            <a:r>
              <a:rPr lang="en-US" sz="3000">
                <a:solidFill>
                  <a:srgbClr val="1E1D1D"/>
                </a:solidFill>
                <a:latin typeface="Muli Extra Light"/>
              </a:rPr>
              <a:t>Từ các biểu thức đã tính ở trên Thomson đã tìm ra được tỉ lệ khối lượng và độ lớn điện tích của hạt Electron từ các đại lượng đều có thể đo được</a:t>
            </a:r>
          </a:p>
        </p:txBody>
      </p:sp>
      <p:sp>
        <p:nvSpPr>
          <p:cNvPr id="4" name="TextBox 4"/>
          <p:cNvSpPr txBox="1"/>
          <p:nvPr/>
        </p:nvSpPr>
        <p:spPr>
          <a:xfrm>
            <a:off x="3857700" y="6245963"/>
            <a:ext cx="10572601" cy="2885405"/>
          </a:xfrm>
          <a:prstGeom prst="rect">
            <a:avLst/>
          </a:prstGeom>
        </p:spPr>
        <p:txBody>
          <a:bodyPr lIns="0" tIns="0" rIns="0" bIns="0" rtlCol="0" anchor="t">
            <a:spAutoFit/>
          </a:bodyPr>
          <a:lstStyle/>
          <a:p>
            <a:pPr algn="ctr">
              <a:lnSpc>
                <a:spcPts val="4500"/>
              </a:lnSpc>
            </a:pPr>
            <a:r>
              <a:rPr lang="en-US" sz="3000">
                <a:solidFill>
                  <a:srgbClr val="1E1D1D"/>
                </a:solidFill>
                <a:latin typeface="Muli Extra Light"/>
              </a:rPr>
              <a:t>Ông đã chứng </a:t>
            </a:r>
            <a:r>
              <a:rPr lang="en-US" sz="3000" smtClean="0">
                <a:solidFill>
                  <a:srgbClr val="1E1D1D"/>
                </a:solidFill>
                <a:latin typeface="Muli Extra Light"/>
              </a:rPr>
              <a:t>minh rằng </a:t>
            </a:r>
            <a:r>
              <a:rPr lang="en-US" sz="3000">
                <a:solidFill>
                  <a:srgbClr val="1E1D1D"/>
                </a:solidFill>
                <a:latin typeface="Muli Extra Light"/>
              </a:rPr>
              <a:t>các hạt này được tìm thấy trong mọi loại vật chất và hạt này nhẹ hơn nguyên tử nhẹ nhất là hydrogen khoảng 1836,15 lần </a:t>
            </a:r>
          </a:p>
          <a:p>
            <a:pPr algn="ctr">
              <a:lnSpc>
                <a:spcPts val="4500"/>
              </a:lnSpc>
            </a:pPr>
            <a:r>
              <a:rPr lang="en-US" sz="3000">
                <a:solidFill>
                  <a:srgbClr val="1E1D1D"/>
                </a:solidFill>
                <a:latin typeface="Muli Extra Light"/>
              </a:rPr>
              <a:t> Thí nghiệm này và các tuyên bố của ông được xem là “phát hiện ra electron”.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DD4D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99350" y="4459298"/>
            <a:ext cx="6410880" cy="4799002"/>
          </a:xfrm>
          <a:prstGeom prst="rect">
            <a:avLst/>
          </a:prstGeom>
        </p:spPr>
      </p:pic>
      <p:sp>
        <p:nvSpPr>
          <p:cNvPr id="3" name="TextBox 3"/>
          <p:cNvSpPr txBox="1"/>
          <p:nvPr/>
        </p:nvSpPr>
        <p:spPr>
          <a:xfrm>
            <a:off x="1028700" y="904875"/>
            <a:ext cx="13542222"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III. Máy biến áp</a:t>
            </a:r>
          </a:p>
        </p:txBody>
      </p:sp>
      <p:sp>
        <p:nvSpPr>
          <p:cNvPr id="4" name="TextBox 4"/>
          <p:cNvSpPr txBox="1"/>
          <p:nvPr/>
        </p:nvSpPr>
        <p:spPr>
          <a:xfrm>
            <a:off x="1215739" y="2318773"/>
            <a:ext cx="14388608" cy="1685925"/>
          </a:xfrm>
          <a:prstGeom prst="rect">
            <a:avLst/>
          </a:prstGeom>
        </p:spPr>
        <p:txBody>
          <a:bodyPr lIns="0" tIns="0" rIns="0" bIns="0" rtlCol="0" anchor="t">
            <a:spAutoFit/>
          </a:bodyPr>
          <a:lstStyle/>
          <a:p>
            <a:pPr marL="647700" lvl="1" indent="-323850">
              <a:lnSpc>
                <a:spcPts val="4500"/>
              </a:lnSpc>
              <a:buFont typeface="Arial"/>
              <a:buChar char="•"/>
            </a:pPr>
            <a:r>
              <a:rPr lang="en-US" sz="3000">
                <a:solidFill>
                  <a:srgbClr val="1E1D1D"/>
                </a:solidFill>
                <a:latin typeface="Muli Extra Light"/>
              </a:rPr>
              <a:t>Máy biến áp (Máy biến thế) là thiết bị điện từ tĩnh, hoạt động dựa nguyên lý cảm ứng điện từ.</a:t>
            </a:r>
          </a:p>
          <a:p>
            <a:pPr marL="647700" lvl="1" indent="-323850">
              <a:lnSpc>
                <a:spcPts val="4500"/>
              </a:lnSpc>
              <a:buFont typeface="Arial"/>
              <a:buChar char="•"/>
            </a:pPr>
            <a:r>
              <a:rPr lang="en-US" sz="3000">
                <a:solidFill>
                  <a:srgbClr val="1E1D1D"/>
                </a:solidFill>
                <a:latin typeface="Muli Extra Light"/>
              </a:rPr>
              <a:t>Dùng để biến đổi hệ thống điện áp, nhưng không làm thay đổi tần số.</a:t>
            </a:r>
          </a:p>
        </p:txBody>
      </p:sp>
      <p:sp>
        <p:nvSpPr>
          <p:cNvPr id="5" name="TextBox 5"/>
          <p:cNvSpPr txBox="1"/>
          <p:nvPr/>
        </p:nvSpPr>
        <p:spPr>
          <a:xfrm>
            <a:off x="9458328" y="4335473"/>
            <a:ext cx="7297006" cy="4704554"/>
          </a:xfrm>
          <a:prstGeom prst="rect">
            <a:avLst/>
          </a:prstGeom>
        </p:spPr>
        <p:txBody>
          <a:bodyPr lIns="0" tIns="0" rIns="0" bIns="0" rtlCol="0" anchor="t">
            <a:spAutoFit/>
          </a:bodyPr>
          <a:lstStyle/>
          <a:p>
            <a:pPr>
              <a:lnSpc>
                <a:spcPts val="5378"/>
              </a:lnSpc>
            </a:pPr>
            <a:r>
              <a:rPr lang="en-US" sz="3361">
                <a:solidFill>
                  <a:srgbClr val="1E1D1D"/>
                </a:solidFill>
                <a:latin typeface="Muli Regular"/>
              </a:rPr>
              <a:t>- Chỉ thực hiện được khi dòng điện là xoay chiều</a:t>
            </a:r>
          </a:p>
          <a:p>
            <a:pPr>
              <a:lnSpc>
                <a:spcPts val="5378"/>
              </a:lnSpc>
            </a:pPr>
            <a:r>
              <a:rPr lang="en-US" sz="3361">
                <a:solidFill>
                  <a:srgbClr val="1E1D1D"/>
                </a:solidFill>
                <a:latin typeface="Muli Regular"/>
              </a:rPr>
              <a:t>- Được dùng trong hệ thống truyền tải và phân phối điện năng(tăng áp, giảm áp), truyền tải điện năng đi xa, nối mạch chỉnh lưu, làm nguồn cấp cho máy hàn</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ADDD3"/>
        </a:solidFill>
        <a:effectLst/>
      </p:bgPr>
    </p:bg>
    <p:spTree>
      <p:nvGrpSpPr>
        <p:cNvPr id="1" name=""/>
        <p:cNvGrpSpPr/>
        <p:nvPr/>
      </p:nvGrpSpPr>
      <p:grpSpPr>
        <a:xfrm>
          <a:off x="0" y="0"/>
          <a:ext cx="0" cy="0"/>
          <a:chOff x="0" y="0"/>
          <a:chExt cx="0" cy="0"/>
        </a:xfrm>
      </p:grpSpPr>
      <p:sp>
        <p:nvSpPr>
          <p:cNvPr id="2" name="TextBox 2"/>
          <p:cNvSpPr txBox="1"/>
          <p:nvPr/>
        </p:nvSpPr>
        <p:spPr>
          <a:xfrm>
            <a:off x="1028700" y="923925"/>
            <a:ext cx="5844540" cy="896620"/>
          </a:xfrm>
          <a:prstGeom prst="rect">
            <a:avLst/>
          </a:prstGeom>
        </p:spPr>
        <p:txBody>
          <a:bodyPr lIns="0" tIns="0" rIns="0" bIns="0" rtlCol="0" anchor="t">
            <a:spAutoFit/>
          </a:bodyPr>
          <a:lstStyle/>
          <a:p>
            <a:pPr algn="ctr">
              <a:lnSpc>
                <a:spcPts val="7279"/>
              </a:lnSpc>
            </a:pPr>
            <a:r>
              <a:rPr lang="en-US" sz="5199">
                <a:solidFill>
                  <a:srgbClr val="000000"/>
                </a:solidFill>
                <a:latin typeface="DejaVu Serif"/>
              </a:rPr>
              <a:t>Phân tích vấn đề:</a:t>
            </a:r>
          </a:p>
        </p:txBody>
      </p:sp>
      <p:sp>
        <p:nvSpPr>
          <p:cNvPr id="3" name="TextBox 3"/>
          <p:cNvSpPr txBox="1"/>
          <p:nvPr/>
        </p:nvSpPr>
        <p:spPr>
          <a:xfrm>
            <a:off x="1449537" y="2061594"/>
            <a:ext cx="14388608" cy="2257425"/>
          </a:xfrm>
          <a:prstGeom prst="rect">
            <a:avLst/>
          </a:prstGeom>
        </p:spPr>
        <p:txBody>
          <a:bodyPr lIns="0" tIns="0" rIns="0" bIns="0" rtlCol="0" anchor="t">
            <a:spAutoFit/>
          </a:bodyPr>
          <a:lstStyle/>
          <a:p>
            <a:pPr>
              <a:lnSpc>
                <a:spcPts val="4500"/>
              </a:lnSpc>
            </a:pPr>
            <a:r>
              <a:rPr lang="en-US" sz="3000">
                <a:solidFill>
                  <a:srgbClr val="1E1D1D"/>
                </a:solidFill>
                <a:latin typeface="Muli Extra Light Italics"/>
              </a:rPr>
              <a:t>" Nam châm điện là dụng cụ tạo ra từ trường khi có dòng điện. Khi cho dòng điện chạy trong một cuộn dây thì sẽ sinh ra từ trường, dựa vào điều này người chế tạo ra nam châm điện. Để tăng sức mạnh của từ trường thì cuộn dây sẽ được cuốn trên một lõi thép kỹ thuật (vật liệu có độ từ thẩm lớn). "</a:t>
            </a:r>
          </a:p>
        </p:txBody>
      </p:sp>
      <p:sp>
        <p:nvSpPr>
          <p:cNvPr id="4" name="TextBox 4"/>
          <p:cNvSpPr txBox="1"/>
          <p:nvPr/>
        </p:nvSpPr>
        <p:spPr>
          <a:xfrm>
            <a:off x="1761352" y="4751118"/>
            <a:ext cx="13764978" cy="4035368"/>
          </a:xfrm>
          <a:prstGeom prst="rect">
            <a:avLst/>
          </a:prstGeom>
        </p:spPr>
        <p:txBody>
          <a:bodyPr lIns="0" tIns="0" rIns="0" bIns="0" rtlCol="0" anchor="t">
            <a:spAutoFit/>
          </a:bodyPr>
          <a:lstStyle/>
          <a:p>
            <a:pPr marL="620956" lvl="1" indent="-310478">
              <a:lnSpc>
                <a:spcPts val="4601"/>
              </a:lnSpc>
              <a:buFont typeface="Arial"/>
              <a:buChar char="•"/>
            </a:pPr>
            <a:r>
              <a:rPr lang="en-US" sz="2876">
                <a:solidFill>
                  <a:srgbClr val="1E1D1D"/>
                </a:solidFill>
                <a:latin typeface="Muli Regular"/>
              </a:rPr>
              <a:t>Cho một dòng điện tròn (dòng điện có cường độ I chạy trong dây dẫn được uốn thành một vòng tròn tâm O bán kính R). Thiết lập biểu thức xác định cảm ứng từ do dòng điện gây ra tại một điểm M nằm trên trục của vòng dây, cách tâm O một khoảng h</a:t>
            </a:r>
          </a:p>
          <a:p>
            <a:pPr marL="620956" lvl="1" indent="-310478">
              <a:lnSpc>
                <a:spcPts val="4601"/>
              </a:lnSpc>
              <a:buFont typeface="Arial"/>
              <a:buChar char="•"/>
            </a:pPr>
            <a:r>
              <a:rPr lang="en-US" sz="2876">
                <a:solidFill>
                  <a:srgbClr val="1E1D1D"/>
                </a:solidFill>
                <a:latin typeface="Muli Regular"/>
              </a:rPr>
              <a:t>Từ trường tại điểm M sẽ như thế nào nếu thay vòng dây bằng cuộn dây gồm N vòng dây cùng kích thước và thay dòng điện không đổi bằng dòng điện xoay chiều.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DD4D3"/>
        </a:solidFill>
        <a:effectLst/>
      </p:bgPr>
    </p:bg>
    <p:spTree>
      <p:nvGrpSpPr>
        <p:cNvPr id="1" name=""/>
        <p:cNvGrpSpPr/>
        <p:nvPr/>
      </p:nvGrpSpPr>
      <p:grpSpPr>
        <a:xfrm>
          <a:off x="0" y="0"/>
          <a:ext cx="0" cy="0"/>
          <a:chOff x="0" y="0"/>
          <a:chExt cx="0" cy="0"/>
        </a:xfrm>
      </p:grpSpPr>
      <p:grpSp>
        <p:nvGrpSpPr>
          <p:cNvPr id="2" name="Group 2"/>
          <p:cNvGrpSpPr/>
          <p:nvPr/>
        </p:nvGrpSpPr>
        <p:grpSpPr>
          <a:xfrm>
            <a:off x="1926270" y="6414764"/>
            <a:ext cx="8690170" cy="2843536"/>
            <a:chOff x="0" y="0"/>
            <a:chExt cx="11586893" cy="3791381"/>
          </a:xfrm>
        </p:grpSpPr>
        <p:sp>
          <p:nvSpPr>
            <p:cNvPr id="3" name="TextBox 3"/>
            <p:cNvSpPr txBox="1"/>
            <p:nvPr/>
          </p:nvSpPr>
          <p:spPr>
            <a:xfrm>
              <a:off x="0" y="-85725"/>
              <a:ext cx="11586893" cy="1262592"/>
            </a:xfrm>
            <a:prstGeom prst="rect">
              <a:avLst/>
            </a:prstGeom>
          </p:spPr>
          <p:txBody>
            <a:bodyPr lIns="0" tIns="0" rIns="0" bIns="0" rtlCol="0" anchor="t">
              <a:spAutoFit/>
            </a:bodyPr>
            <a:lstStyle/>
            <a:p>
              <a:pPr marL="539748" lvl="1" indent="-269874">
                <a:lnSpc>
                  <a:spcPts val="3999"/>
                </a:lnSpc>
                <a:buFont typeface="Arial"/>
                <a:buChar char="•"/>
              </a:pPr>
              <a:r>
                <a:rPr lang="en-US" sz="2499">
                  <a:solidFill>
                    <a:srgbClr val="1E1D1D"/>
                  </a:solidFill>
                  <a:latin typeface="Muli Regular"/>
                </a:rPr>
                <a:t>Phát minh vào năm 1929 bởi giáo sư người Mỹ Robert J. Van de Graaff của đại học Massachusetts.</a:t>
              </a:r>
            </a:p>
          </p:txBody>
        </p:sp>
        <p:sp>
          <p:nvSpPr>
            <p:cNvPr id="4" name="TextBox 4"/>
            <p:cNvSpPr txBox="1"/>
            <p:nvPr/>
          </p:nvSpPr>
          <p:spPr>
            <a:xfrm>
              <a:off x="0" y="1855689"/>
              <a:ext cx="11586893" cy="1935692"/>
            </a:xfrm>
            <a:prstGeom prst="rect">
              <a:avLst/>
            </a:prstGeom>
          </p:spPr>
          <p:txBody>
            <a:bodyPr lIns="0" tIns="0" rIns="0" bIns="0" rtlCol="0" anchor="t">
              <a:spAutoFit/>
            </a:bodyPr>
            <a:lstStyle/>
            <a:p>
              <a:pPr marL="539748" lvl="1" indent="-269874">
                <a:lnSpc>
                  <a:spcPts val="3999"/>
                </a:lnSpc>
                <a:buFont typeface="Arial"/>
                <a:buChar char="•"/>
              </a:pPr>
              <a:r>
                <a:rPr lang="en-US" sz="2499">
                  <a:solidFill>
                    <a:srgbClr val="1E1D1D"/>
                  </a:solidFill>
                  <a:latin typeface="Muli Regular"/>
                </a:rPr>
                <a:t>Là loại máy gia tốc mạnh nhất trong những năm 1930  cho đến khi Cyclotron được phát triển.</a:t>
              </a:r>
            </a:p>
            <a:p>
              <a:pPr>
                <a:lnSpc>
                  <a:spcPts val="3999"/>
                </a:lnSpc>
              </a:pPr>
              <a:endParaRPr lang="en-US" sz="2499">
                <a:solidFill>
                  <a:srgbClr val="1E1D1D"/>
                </a:solidFill>
                <a:latin typeface="Muli Regular"/>
              </a:endParaRPr>
            </a:p>
          </p:txBody>
        </p:sp>
        <p:sp>
          <p:nvSpPr>
            <p:cNvPr id="5" name="AutoShape 5"/>
            <p:cNvSpPr/>
            <p:nvPr/>
          </p:nvSpPr>
          <p:spPr>
            <a:xfrm>
              <a:off x="694079" y="1587915"/>
              <a:ext cx="7177171" cy="0"/>
            </a:xfrm>
            <a:prstGeom prst="line">
              <a:avLst/>
            </a:prstGeom>
            <a:ln w="12700" cap="rnd">
              <a:solidFill>
                <a:srgbClr val="1E1D1D"/>
              </a:solidFill>
              <a:prstDash val="solid"/>
              <a:headEnd type="none" w="sm" len="sm"/>
              <a:tailEnd type="none" w="sm" len="sm"/>
            </a:ln>
          </p:spPr>
        </p:sp>
      </p:grpSp>
      <p:pic>
        <p:nvPicPr>
          <p:cNvPr id="6" name="Picture 6"/>
          <p:cNvPicPr>
            <a:picLocks noChangeAspect="1"/>
          </p:cNvPicPr>
          <p:nvPr/>
        </p:nvPicPr>
        <p:blipFill>
          <a:blip r:embed="rId2"/>
          <a:srcRect/>
          <a:stretch>
            <a:fillRect/>
          </a:stretch>
        </p:blipFill>
        <p:spPr>
          <a:xfrm>
            <a:off x="12639327" y="1676353"/>
            <a:ext cx="4619973" cy="6934293"/>
          </a:xfrm>
          <a:prstGeom prst="rect">
            <a:avLst/>
          </a:prstGeom>
        </p:spPr>
      </p:pic>
      <p:sp>
        <p:nvSpPr>
          <p:cNvPr id="7" name="TextBox 7"/>
          <p:cNvSpPr txBox="1"/>
          <p:nvPr/>
        </p:nvSpPr>
        <p:spPr>
          <a:xfrm>
            <a:off x="1028700" y="904875"/>
            <a:ext cx="12280613"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I. Máy gia tốc Van de Graaff</a:t>
            </a:r>
          </a:p>
        </p:txBody>
      </p:sp>
      <p:sp>
        <p:nvSpPr>
          <p:cNvPr id="8" name="TextBox 8"/>
          <p:cNvSpPr txBox="1"/>
          <p:nvPr/>
        </p:nvSpPr>
        <p:spPr>
          <a:xfrm>
            <a:off x="1028700" y="2191110"/>
            <a:ext cx="10485310" cy="3462486"/>
          </a:xfrm>
          <a:prstGeom prst="rect">
            <a:avLst/>
          </a:prstGeom>
        </p:spPr>
        <p:txBody>
          <a:bodyPr lIns="0" tIns="0" rIns="0" bIns="0" rtlCol="0" anchor="t">
            <a:spAutoFit/>
          </a:bodyPr>
          <a:lstStyle/>
          <a:p>
            <a:pPr>
              <a:lnSpc>
                <a:spcPts val="4500"/>
              </a:lnSpc>
            </a:pPr>
            <a:r>
              <a:rPr lang="en-US" sz="3000">
                <a:solidFill>
                  <a:srgbClr val="1E1D1D"/>
                </a:solidFill>
                <a:latin typeface="Muli Extra Light"/>
              </a:rPr>
              <a:t>Là một máy phát tĩnh điện sử dụng băng tải chuyển động để tích lũy điện tích cho một quả cầu kim loại rỗng đặt trên đỉnh cột của một vật liệu cách điện. Do đó, nó tạo ra một điện thế rất cao khoảng vài triệu </a:t>
            </a:r>
            <a:r>
              <a:rPr lang="en-US" sz="3000" smtClean="0">
                <a:solidFill>
                  <a:srgbClr val="1E1D1D"/>
                </a:solidFill>
                <a:latin typeface="Muli Extra Light"/>
              </a:rPr>
              <a:t>vôn. Đồng thời tạo điện trường rất lớn, chúng ta </a:t>
            </a:r>
            <a:r>
              <a:rPr lang="en-US" sz="3000">
                <a:solidFill>
                  <a:srgbClr val="1E1D1D"/>
                </a:solidFill>
                <a:latin typeface="Muli Extra Light"/>
              </a:rPr>
              <a:t>sử dụng điện trường này để tăng tốc các hạt mang điện.</a:t>
            </a:r>
          </a:p>
        </p:txBody>
      </p:sp>
      <p:sp>
        <p:nvSpPr>
          <p:cNvPr id="9" name="AutoShape 9"/>
          <p:cNvSpPr/>
          <p:nvPr/>
        </p:nvSpPr>
        <p:spPr>
          <a:xfrm rot="-5400000">
            <a:off x="6656944" y="5138738"/>
            <a:ext cx="10287000" cy="0"/>
          </a:xfrm>
          <a:prstGeom prst="line">
            <a:avLst/>
          </a:prstGeom>
          <a:ln w="9525" cap="rnd">
            <a:solidFill>
              <a:srgbClr val="1E1D1D"/>
            </a:solidFill>
            <a:prstDash val="solid"/>
            <a:headEnd type="none" w="sm" len="sm"/>
            <a:tailEnd type="none" w="sm" len="sm"/>
          </a:ln>
        </p:spPr>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362200" y="2171700"/>
            <a:ext cx="6144493" cy="7227526"/>
          </a:xfrm>
          <a:prstGeom prst="rect">
            <a:avLst/>
          </a:prstGeom>
        </p:spPr>
      </p:pic>
      <p:sp>
        <p:nvSpPr>
          <p:cNvPr id="3" name="TextBox 3"/>
          <p:cNvSpPr txBox="1"/>
          <p:nvPr/>
        </p:nvSpPr>
        <p:spPr>
          <a:xfrm>
            <a:off x="1028700" y="923925"/>
            <a:ext cx="5844540" cy="896620"/>
          </a:xfrm>
          <a:prstGeom prst="rect">
            <a:avLst/>
          </a:prstGeom>
        </p:spPr>
        <p:txBody>
          <a:bodyPr lIns="0" tIns="0" rIns="0" bIns="0" rtlCol="0" anchor="t">
            <a:spAutoFit/>
          </a:bodyPr>
          <a:lstStyle/>
          <a:p>
            <a:pPr algn="ctr">
              <a:lnSpc>
                <a:spcPts val="7279"/>
              </a:lnSpc>
            </a:pPr>
            <a:r>
              <a:rPr lang="en-US" sz="5199">
                <a:solidFill>
                  <a:srgbClr val="000000"/>
                </a:solidFill>
                <a:latin typeface="DejaVu Serif"/>
              </a:rPr>
              <a:t>Phân tích vấn đề:</a:t>
            </a:r>
          </a:p>
        </p:txBody>
      </p:sp>
      <p:sp>
        <p:nvSpPr>
          <p:cNvPr id="4" name="AutoShape 4"/>
          <p:cNvSpPr/>
          <p:nvPr/>
        </p:nvSpPr>
        <p:spPr>
          <a:xfrm rot="-5400000">
            <a:off x="4650373" y="5279017"/>
            <a:ext cx="10287000" cy="0"/>
          </a:xfrm>
          <a:prstGeom prst="line">
            <a:avLst/>
          </a:prstGeom>
          <a:ln w="9525" cap="rnd">
            <a:solidFill>
              <a:srgbClr val="1E1D1D"/>
            </a:solidFill>
            <a:prstDash val="solid"/>
            <a:headEnd type="none" w="sm" len="sm"/>
            <a:tailEnd type="none" w="sm" len="sm"/>
          </a:ln>
        </p:spPr>
      </p:sp>
      <p:sp>
        <p:nvSpPr>
          <p:cNvPr id="5" name="TextBox 5"/>
          <p:cNvSpPr txBox="1"/>
          <p:nvPr/>
        </p:nvSpPr>
        <p:spPr>
          <a:xfrm>
            <a:off x="10563279" y="2382096"/>
            <a:ext cx="6386660" cy="5686425"/>
          </a:xfrm>
          <a:prstGeom prst="rect">
            <a:avLst/>
          </a:prstGeom>
        </p:spPr>
        <p:txBody>
          <a:bodyPr lIns="0" tIns="0" rIns="0" bIns="0" rtlCol="0" anchor="t">
            <a:spAutoFit/>
          </a:bodyPr>
          <a:lstStyle/>
          <a:p>
            <a:pPr>
              <a:lnSpc>
                <a:spcPts val="4500"/>
              </a:lnSpc>
            </a:pPr>
            <a:r>
              <a:rPr lang="en-US" sz="3000">
                <a:solidFill>
                  <a:srgbClr val="1E1D1D"/>
                </a:solidFill>
                <a:latin typeface="Muli Extra Light"/>
              </a:rPr>
              <a:t>- Quy tắc vặn nút chai</a:t>
            </a:r>
          </a:p>
          <a:p>
            <a:pPr>
              <a:lnSpc>
                <a:spcPts val="4500"/>
              </a:lnSpc>
            </a:pPr>
            <a:endParaRPr lang="en-US" sz="3000">
              <a:solidFill>
                <a:srgbClr val="1E1D1D"/>
              </a:solidFill>
              <a:latin typeface="Muli Extra Light"/>
            </a:endParaRPr>
          </a:p>
          <a:p>
            <a:pPr>
              <a:lnSpc>
                <a:spcPts val="4500"/>
              </a:lnSpc>
            </a:pPr>
            <a:r>
              <a:rPr lang="en-US" sz="3000">
                <a:solidFill>
                  <a:srgbClr val="1E1D1D"/>
                </a:solidFill>
                <a:latin typeface="Muli Extra Light"/>
              </a:rPr>
              <a:t>- dBy đối xứng nhau trên dây tròn</a:t>
            </a:r>
          </a:p>
          <a:p>
            <a:pPr>
              <a:lnSpc>
                <a:spcPts val="4500"/>
              </a:lnSpc>
            </a:pPr>
            <a:endParaRPr lang="en-US" sz="3000">
              <a:solidFill>
                <a:srgbClr val="1E1D1D"/>
              </a:solidFill>
              <a:latin typeface="Muli Extra Light"/>
            </a:endParaRPr>
          </a:p>
          <a:p>
            <a:pPr>
              <a:lnSpc>
                <a:spcPts val="4500"/>
              </a:lnSpc>
            </a:pPr>
            <a:r>
              <a:rPr lang="en-US" sz="3000">
                <a:solidFill>
                  <a:srgbClr val="1E1D1D"/>
                </a:solidFill>
                <a:latin typeface="Muli Extra Light"/>
              </a:rPr>
              <a:t>+ Từ trường tại điểm M sẽ như thế nào nếu thay vòng dây bằng cuộn dây gồm N vòng dây cùng kích thước và thay dòng điện không đổi bằng dòng điện xoay chiều?</a:t>
            </a:r>
          </a:p>
          <a:p>
            <a:pPr>
              <a:lnSpc>
                <a:spcPts val="4500"/>
              </a:lnSpc>
            </a:pPr>
            <a:endParaRPr lang="en-US" sz="3000">
              <a:solidFill>
                <a:srgbClr val="1E1D1D"/>
              </a:solidFill>
              <a:latin typeface="Muli Extra Ligh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ADDD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171246" y="3241472"/>
            <a:ext cx="7945507" cy="5633495"/>
          </a:xfrm>
          <a:prstGeom prst="rect">
            <a:avLst/>
          </a:prstGeom>
        </p:spPr>
      </p:pic>
      <p:sp>
        <p:nvSpPr>
          <p:cNvPr id="3" name="TextBox 3"/>
          <p:cNvSpPr txBox="1"/>
          <p:nvPr/>
        </p:nvSpPr>
        <p:spPr>
          <a:xfrm>
            <a:off x="-824611" y="2051190"/>
            <a:ext cx="14139023" cy="599438"/>
          </a:xfrm>
          <a:prstGeom prst="rect">
            <a:avLst/>
          </a:prstGeom>
        </p:spPr>
        <p:txBody>
          <a:bodyPr lIns="0" tIns="0" rIns="0" bIns="0" rtlCol="0" anchor="t">
            <a:spAutoFit/>
          </a:bodyPr>
          <a:lstStyle/>
          <a:p>
            <a:pPr algn="ctr">
              <a:lnSpc>
                <a:spcPts val="5120"/>
              </a:lnSpc>
            </a:pPr>
            <a:r>
              <a:rPr lang="en-US" sz="3200">
                <a:solidFill>
                  <a:srgbClr val="1E1D1D"/>
                </a:solidFill>
                <a:latin typeface="Muli Extra Light"/>
              </a:rPr>
              <a:t>Gồm 3 phần chính: Lõi thép, dây quấn, vỏ máy.</a:t>
            </a:r>
          </a:p>
        </p:txBody>
      </p:sp>
      <p:sp>
        <p:nvSpPr>
          <p:cNvPr id="4" name="TextBox 4"/>
          <p:cNvSpPr txBox="1"/>
          <p:nvPr/>
        </p:nvSpPr>
        <p:spPr>
          <a:xfrm>
            <a:off x="1028700" y="904875"/>
            <a:ext cx="13542222"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Cấu tạo chung</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ADDD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624866" y="3499219"/>
            <a:ext cx="5621664" cy="3288563"/>
          </a:xfrm>
          <a:prstGeom prst="rect">
            <a:avLst/>
          </a:prstGeom>
        </p:spPr>
      </p:pic>
      <p:sp>
        <p:nvSpPr>
          <p:cNvPr id="3" name="TextBox 3"/>
          <p:cNvSpPr txBox="1"/>
          <p:nvPr/>
        </p:nvSpPr>
        <p:spPr>
          <a:xfrm>
            <a:off x="1028700" y="904875"/>
            <a:ext cx="13542222"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Nguyên lý cấu tạo</a:t>
            </a:r>
          </a:p>
        </p:txBody>
      </p:sp>
      <p:sp>
        <p:nvSpPr>
          <p:cNvPr id="4" name="TextBox 4"/>
          <p:cNvSpPr txBox="1"/>
          <p:nvPr/>
        </p:nvSpPr>
        <p:spPr>
          <a:xfrm>
            <a:off x="2010653" y="2226486"/>
            <a:ext cx="7297006" cy="7392087"/>
          </a:xfrm>
          <a:prstGeom prst="rect">
            <a:avLst/>
          </a:prstGeom>
        </p:spPr>
        <p:txBody>
          <a:bodyPr lIns="0" tIns="0" rIns="0" bIns="0" rtlCol="0" anchor="t">
            <a:spAutoFit/>
          </a:bodyPr>
          <a:lstStyle/>
          <a:p>
            <a:pPr>
              <a:lnSpc>
                <a:spcPts val="5378"/>
              </a:lnSpc>
            </a:pPr>
            <a:r>
              <a:rPr lang="en-US" sz="3361">
                <a:solidFill>
                  <a:srgbClr val="1E1D1D"/>
                </a:solidFill>
                <a:latin typeface="Muli Regular Bold"/>
              </a:rPr>
              <a:t>Dây quấn: </a:t>
            </a:r>
            <a:r>
              <a:rPr lang="en-US" sz="3361">
                <a:solidFill>
                  <a:srgbClr val="1E1D1D"/>
                </a:solidFill>
                <a:latin typeface="Muli Regular"/>
              </a:rPr>
              <a:t>có nhiệm vụ nhận năng lượng truyền vào và truyền năng lượng ra, làm bằng dây đồng, tiết diện tròn, có bọc cách điện.</a:t>
            </a:r>
          </a:p>
          <a:p>
            <a:pPr>
              <a:lnSpc>
                <a:spcPts val="5378"/>
              </a:lnSpc>
            </a:pPr>
            <a:endParaRPr lang="en-US" sz="3361">
              <a:solidFill>
                <a:srgbClr val="1E1D1D"/>
              </a:solidFill>
              <a:latin typeface="Muli Regular"/>
            </a:endParaRPr>
          </a:p>
          <a:p>
            <a:pPr>
              <a:lnSpc>
                <a:spcPts val="5378"/>
              </a:lnSpc>
            </a:pPr>
            <a:r>
              <a:rPr lang="en-US" sz="3361">
                <a:solidFill>
                  <a:srgbClr val="1E1D1D"/>
                </a:solidFill>
                <a:latin typeface="Muli Regular"/>
              </a:rPr>
              <a:t>Gồm nhiều vòng dây và lồng vào trụ thép </a:t>
            </a:r>
          </a:p>
          <a:p>
            <a:pPr>
              <a:lnSpc>
                <a:spcPts val="5378"/>
              </a:lnSpc>
            </a:pPr>
            <a:r>
              <a:rPr lang="en-US" sz="3361">
                <a:solidFill>
                  <a:srgbClr val="1E1D1D"/>
                </a:solidFill>
                <a:latin typeface="Muli Regular"/>
              </a:rPr>
              <a:t>Số vòng dây của các cuộn là khác nhau, tùy thuộc vào nhiệm vụ của máy biến áp( Sơ cấp, thứ cấp)</a:t>
            </a:r>
          </a:p>
          <a:p>
            <a:pPr>
              <a:lnSpc>
                <a:spcPts val="5378"/>
              </a:lnSpc>
            </a:pPr>
            <a:endParaRPr lang="en-US" sz="3361">
              <a:solidFill>
                <a:srgbClr val="1E1D1D"/>
              </a:solidFill>
              <a:latin typeface="Muli Regula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ADDD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144000" y="4641549"/>
            <a:ext cx="7560913" cy="2522876"/>
          </a:xfrm>
          <a:prstGeom prst="rect">
            <a:avLst/>
          </a:prstGeom>
        </p:spPr>
      </p:pic>
      <p:sp>
        <p:nvSpPr>
          <p:cNvPr id="3" name="TextBox 3"/>
          <p:cNvSpPr txBox="1"/>
          <p:nvPr/>
        </p:nvSpPr>
        <p:spPr>
          <a:xfrm>
            <a:off x="1028700" y="904875"/>
            <a:ext cx="13542222"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Nguyên lý cấu tạo</a:t>
            </a:r>
          </a:p>
        </p:txBody>
      </p:sp>
      <p:sp>
        <p:nvSpPr>
          <p:cNvPr id="4" name="TextBox 4"/>
          <p:cNvSpPr txBox="1"/>
          <p:nvPr/>
        </p:nvSpPr>
        <p:spPr>
          <a:xfrm>
            <a:off x="1846994" y="2821306"/>
            <a:ext cx="7297006" cy="6039537"/>
          </a:xfrm>
          <a:prstGeom prst="rect">
            <a:avLst/>
          </a:prstGeom>
        </p:spPr>
        <p:txBody>
          <a:bodyPr lIns="0" tIns="0" rIns="0" bIns="0" rtlCol="0" anchor="t">
            <a:spAutoFit/>
          </a:bodyPr>
          <a:lstStyle/>
          <a:p>
            <a:pPr>
              <a:lnSpc>
                <a:spcPts val="5378"/>
              </a:lnSpc>
            </a:pPr>
            <a:r>
              <a:rPr lang="en-US" sz="3361">
                <a:solidFill>
                  <a:srgbClr val="1E1D1D"/>
                </a:solidFill>
                <a:latin typeface="Muli Regular Bold"/>
              </a:rPr>
              <a:t>Lõi thép</a:t>
            </a:r>
            <a:r>
              <a:rPr lang="en-US" sz="3361">
                <a:solidFill>
                  <a:srgbClr val="1E1D1D"/>
                </a:solidFill>
                <a:latin typeface="Muli Regular"/>
              </a:rPr>
              <a:t>: dùng để dẫn từ thông, chế tạo từ các vật liệu dẫn từ tốt, được ghép từ các lá thép kỹ thuật điện thành mạch vòng khép kín. </a:t>
            </a:r>
          </a:p>
          <a:p>
            <a:pPr>
              <a:lnSpc>
                <a:spcPts val="5378"/>
              </a:lnSpc>
            </a:pPr>
            <a:endParaRPr lang="en-US" sz="3361">
              <a:solidFill>
                <a:srgbClr val="1E1D1D"/>
              </a:solidFill>
              <a:latin typeface="Muli Regular"/>
            </a:endParaRPr>
          </a:p>
          <a:p>
            <a:pPr>
              <a:lnSpc>
                <a:spcPts val="5378"/>
              </a:lnSpc>
            </a:pPr>
            <a:r>
              <a:rPr lang="en-US" sz="3361">
                <a:solidFill>
                  <a:srgbClr val="1E1D1D"/>
                </a:solidFill>
                <a:latin typeface="Muli Regular"/>
              </a:rPr>
              <a:t>Gồm 2 phần: Trụ và Gông</a:t>
            </a:r>
          </a:p>
          <a:p>
            <a:pPr>
              <a:lnSpc>
                <a:spcPts val="5378"/>
              </a:lnSpc>
            </a:pPr>
            <a:r>
              <a:rPr lang="en-US" sz="3361">
                <a:solidFill>
                  <a:srgbClr val="1E1D1D"/>
                </a:solidFill>
                <a:latin typeface="Muli Regular"/>
              </a:rPr>
              <a:t>+ Trụ: phần đặt dây quấn.</a:t>
            </a:r>
          </a:p>
          <a:p>
            <a:pPr>
              <a:lnSpc>
                <a:spcPts val="5378"/>
              </a:lnSpc>
            </a:pPr>
            <a:r>
              <a:rPr lang="en-US" sz="3361">
                <a:solidFill>
                  <a:srgbClr val="1E1D1D"/>
                </a:solidFill>
                <a:latin typeface="Muli Regular"/>
              </a:rPr>
              <a:t>+ Gông: phần nối liền giữa các trụ để  tạo thành mạch từ kín.</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08800" y="3229019"/>
            <a:ext cx="8674987" cy="4194247"/>
          </a:xfrm>
          <a:prstGeom prst="rect">
            <a:avLst/>
          </a:prstGeom>
        </p:spPr>
      </p:pic>
      <p:sp>
        <p:nvSpPr>
          <p:cNvPr id="3" name="TextBox 3"/>
          <p:cNvSpPr txBox="1"/>
          <p:nvPr/>
        </p:nvSpPr>
        <p:spPr>
          <a:xfrm>
            <a:off x="1028700" y="904875"/>
            <a:ext cx="13542222"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Nguyên lý hoạt động</a:t>
            </a:r>
          </a:p>
        </p:txBody>
      </p:sp>
      <p:sp>
        <p:nvSpPr>
          <p:cNvPr id="4" name="TextBox 4"/>
          <p:cNvSpPr txBox="1"/>
          <p:nvPr/>
        </p:nvSpPr>
        <p:spPr>
          <a:xfrm>
            <a:off x="-1523218" y="2214849"/>
            <a:ext cx="14139023" cy="599438"/>
          </a:xfrm>
          <a:prstGeom prst="rect">
            <a:avLst/>
          </a:prstGeom>
        </p:spPr>
        <p:txBody>
          <a:bodyPr lIns="0" tIns="0" rIns="0" bIns="0" rtlCol="0" anchor="t">
            <a:spAutoFit/>
          </a:bodyPr>
          <a:lstStyle/>
          <a:p>
            <a:pPr algn="ctr">
              <a:lnSpc>
                <a:spcPts val="5120"/>
              </a:lnSpc>
            </a:pPr>
            <a:r>
              <a:rPr lang="en-US" sz="3200">
                <a:solidFill>
                  <a:srgbClr val="1E1D1D"/>
                </a:solidFill>
                <a:latin typeface="Muli Extra Light"/>
              </a:rPr>
              <a:t>"Dựa trên hiện tượng Cảm ứng điện từ"</a:t>
            </a:r>
          </a:p>
        </p:txBody>
      </p:sp>
      <p:sp>
        <p:nvSpPr>
          <p:cNvPr id="5" name="TextBox 5"/>
          <p:cNvSpPr txBox="1"/>
          <p:nvPr/>
        </p:nvSpPr>
        <p:spPr>
          <a:xfrm>
            <a:off x="10432544" y="1772657"/>
            <a:ext cx="7297006" cy="6983147"/>
          </a:xfrm>
          <a:prstGeom prst="rect">
            <a:avLst/>
          </a:prstGeom>
        </p:spPr>
        <p:txBody>
          <a:bodyPr lIns="0" tIns="0" rIns="0" bIns="0" rtlCol="0" anchor="t">
            <a:spAutoFit/>
          </a:bodyPr>
          <a:lstStyle/>
          <a:p>
            <a:pPr marL="682564" lvl="1" indent="-341282">
              <a:lnSpc>
                <a:spcPts val="5058"/>
              </a:lnSpc>
              <a:buFont typeface="Arial"/>
              <a:buChar char="•"/>
            </a:pPr>
            <a:r>
              <a:rPr lang="en-US" sz="3161">
                <a:solidFill>
                  <a:srgbClr val="1E1D1D"/>
                </a:solidFill>
                <a:latin typeface="Muli Regular Bold"/>
              </a:rPr>
              <a:t>Một cuộn dây được nối với nguồn(sơ cấp) </a:t>
            </a:r>
          </a:p>
          <a:p>
            <a:pPr marL="682564" lvl="1" indent="-341282">
              <a:lnSpc>
                <a:spcPts val="5058"/>
              </a:lnSpc>
              <a:buFont typeface="Arial"/>
              <a:buChar char="•"/>
            </a:pPr>
            <a:r>
              <a:rPr lang="en-US" sz="3161">
                <a:solidFill>
                  <a:srgbClr val="1E1D1D"/>
                </a:solidFill>
                <a:latin typeface="Muli Regular Bold"/>
              </a:rPr>
              <a:t>Cuộn dây còn lại được nối với tải tiêu thụ(thứ cấp) được đặt trong từ trường của cuộn sơ cấp</a:t>
            </a:r>
          </a:p>
          <a:p>
            <a:pPr marL="682564" lvl="1" indent="-341282">
              <a:lnSpc>
                <a:spcPts val="5058"/>
              </a:lnSpc>
              <a:buFont typeface="Arial"/>
              <a:buChar char="•"/>
            </a:pPr>
            <a:r>
              <a:rPr lang="en-US" sz="3161">
                <a:solidFill>
                  <a:srgbClr val="1E1D1D"/>
                </a:solidFill>
                <a:latin typeface="Muli Regular Bold"/>
              </a:rPr>
              <a:t>Dòng điện xoay chiều chạy trong cuộn sơ cấp gây ra từ thông biến thiên qua cuộn thứ cấp</a:t>
            </a:r>
          </a:p>
          <a:p>
            <a:pPr marL="682564" lvl="1" indent="-341282">
              <a:lnSpc>
                <a:spcPts val="5058"/>
              </a:lnSpc>
              <a:buFont typeface="Arial"/>
              <a:buChar char="•"/>
            </a:pPr>
            <a:r>
              <a:rPr lang="en-US" sz="3161">
                <a:solidFill>
                  <a:srgbClr val="1E1D1D"/>
                </a:solidFill>
                <a:latin typeface="Muli Regular Bold"/>
              </a:rPr>
              <a:t>Xuất hiện suất điện động xoay chiều trong cuộn thứ cấp(Hiệu điện thế xoay chiều)</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sp>
        <p:nvSpPr>
          <p:cNvPr id="2" name="TextBox 2"/>
          <p:cNvSpPr txBox="1"/>
          <p:nvPr/>
        </p:nvSpPr>
        <p:spPr>
          <a:xfrm>
            <a:off x="1028700" y="904875"/>
            <a:ext cx="13542222"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Nguyên lý hoạt động</a:t>
            </a:r>
          </a:p>
        </p:txBody>
      </p:sp>
      <p:pic>
        <p:nvPicPr>
          <p:cNvPr id="3" name="Picture 3"/>
          <p:cNvPicPr>
            <a:picLocks noChangeAspect="1"/>
          </p:cNvPicPr>
          <p:nvPr/>
        </p:nvPicPr>
        <p:blipFill>
          <a:blip r:embed="rId2"/>
          <a:srcRect/>
          <a:stretch>
            <a:fillRect/>
          </a:stretch>
        </p:blipFill>
        <p:spPr>
          <a:xfrm>
            <a:off x="9964155" y="1876255"/>
            <a:ext cx="7295145" cy="3527111"/>
          </a:xfrm>
          <a:prstGeom prst="rect">
            <a:avLst/>
          </a:prstGeom>
        </p:spPr>
      </p:pic>
      <p:pic>
        <p:nvPicPr>
          <p:cNvPr id="4" name="Picture 4"/>
          <p:cNvPicPr>
            <a:picLocks noChangeAspect="1"/>
          </p:cNvPicPr>
          <p:nvPr/>
        </p:nvPicPr>
        <p:blipFill>
          <a:blip r:embed="rId3"/>
          <a:srcRect/>
          <a:stretch>
            <a:fillRect/>
          </a:stretch>
        </p:blipFill>
        <p:spPr>
          <a:xfrm>
            <a:off x="1819223" y="3908578"/>
            <a:ext cx="7704241" cy="1690333"/>
          </a:xfrm>
          <a:prstGeom prst="rect">
            <a:avLst/>
          </a:prstGeom>
        </p:spPr>
      </p:pic>
      <p:pic>
        <p:nvPicPr>
          <p:cNvPr id="5" name="Picture 5"/>
          <p:cNvPicPr>
            <a:picLocks noChangeAspect="1"/>
          </p:cNvPicPr>
          <p:nvPr/>
        </p:nvPicPr>
        <p:blipFill>
          <a:blip r:embed="rId4"/>
          <a:srcRect/>
          <a:stretch>
            <a:fillRect/>
          </a:stretch>
        </p:blipFill>
        <p:spPr>
          <a:xfrm>
            <a:off x="3025872" y="6648577"/>
            <a:ext cx="3459853" cy="1655635"/>
          </a:xfrm>
          <a:prstGeom prst="rect">
            <a:avLst/>
          </a:prstGeom>
        </p:spPr>
      </p:pic>
      <p:sp>
        <p:nvSpPr>
          <p:cNvPr id="6" name="AutoShape 6"/>
          <p:cNvSpPr/>
          <p:nvPr/>
        </p:nvSpPr>
        <p:spPr>
          <a:xfrm>
            <a:off x="6753574" y="7452582"/>
            <a:ext cx="5222280" cy="0"/>
          </a:xfrm>
          <a:prstGeom prst="line">
            <a:avLst/>
          </a:prstGeom>
          <a:ln w="47625" cap="rnd">
            <a:solidFill>
              <a:srgbClr val="000000"/>
            </a:solidFill>
            <a:prstDash val="solid"/>
            <a:headEnd type="none" w="sm" len="sm"/>
            <a:tailEnd type="triangle" w="lg" len="med"/>
          </a:ln>
        </p:spPr>
      </p:sp>
      <p:pic>
        <p:nvPicPr>
          <p:cNvPr id="7" name="Picture 7"/>
          <p:cNvPicPr>
            <a:picLocks noChangeAspect="1"/>
          </p:cNvPicPr>
          <p:nvPr/>
        </p:nvPicPr>
        <p:blipFill>
          <a:blip r:embed="rId5"/>
          <a:srcRect/>
          <a:stretch>
            <a:fillRect/>
          </a:stretch>
        </p:blipFill>
        <p:spPr>
          <a:xfrm>
            <a:off x="12864083" y="6841847"/>
            <a:ext cx="3046492" cy="1221471"/>
          </a:xfrm>
          <a:prstGeom prst="rect">
            <a:avLst/>
          </a:prstGeom>
        </p:spPr>
      </p:pic>
      <p:sp>
        <p:nvSpPr>
          <p:cNvPr id="8" name="TextBox 8"/>
          <p:cNvSpPr txBox="1"/>
          <p:nvPr/>
        </p:nvSpPr>
        <p:spPr>
          <a:xfrm>
            <a:off x="1524794" y="2158333"/>
            <a:ext cx="7843141" cy="1481477"/>
          </a:xfrm>
          <a:prstGeom prst="rect">
            <a:avLst/>
          </a:prstGeom>
        </p:spPr>
        <p:txBody>
          <a:bodyPr lIns="0" tIns="0" rIns="0" bIns="0" rtlCol="0" anchor="t">
            <a:spAutoFit/>
          </a:bodyPr>
          <a:lstStyle/>
          <a:p>
            <a:pPr>
              <a:lnSpc>
                <a:spcPts val="4039"/>
              </a:lnSpc>
            </a:pPr>
            <a:r>
              <a:rPr lang="en-US" sz="2524">
                <a:solidFill>
                  <a:srgbClr val="1E1D1D"/>
                </a:solidFill>
                <a:latin typeface="Muli Regular Bold"/>
              </a:rPr>
              <a:t>- Do U là dòng xoay chiều biến thiên theo thời gian với hàm sin, nên từ thông hay suất điện động cũng biến thiên theo sin: </a:t>
            </a:r>
          </a:p>
        </p:txBody>
      </p:sp>
      <p:sp>
        <p:nvSpPr>
          <p:cNvPr id="9" name="TextBox 9"/>
          <p:cNvSpPr txBox="1"/>
          <p:nvPr/>
        </p:nvSpPr>
        <p:spPr>
          <a:xfrm>
            <a:off x="1524794" y="5838952"/>
            <a:ext cx="7843141" cy="471827"/>
          </a:xfrm>
          <a:prstGeom prst="rect">
            <a:avLst/>
          </a:prstGeom>
        </p:spPr>
        <p:txBody>
          <a:bodyPr lIns="0" tIns="0" rIns="0" bIns="0" rtlCol="0" anchor="t">
            <a:spAutoFit/>
          </a:bodyPr>
          <a:lstStyle/>
          <a:p>
            <a:pPr>
              <a:lnSpc>
                <a:spcPts val="4039"/>
              </a:lnSpc>
            </a:pPr>
            <a:r>
              <a:rPr lang="en-US" sz="2524">
                <a:solidFill>
                  <a:srgbClr val="1E1D1D"/>
                </a:solidFill>
                <a:latin typeface="Muli Regular Bold"/>
              </a:rPr>
              <a:t>- Với E1, E2 là các suất điện động hiệu dụng:</a:t>
            </a:r>
          </a:p>
        </p:txBody>
      </p:sp>
      <p:sp>
        <p:nvSpPr>
          <p:cNvPr id="10" name="TextBox 10"/>
          <p:cNvSpPr txBox="1"/>
          <p:nvPr/>
        </p:nvSpPr>
        <p:spPr>
          <a:xfrm>
            <a:off x="6912324" y="6916779"/>
            <a:ext cx="7843141" cy="396896"/>
          </a:xfrm>
          <a:prstGeom prst="rect">
            <a:avLst/>
          </a:prstGeom>
        </p:spPr>
        <p:txBody>
          <a:bodyPr lIns="0" tIns="0" rIns="0" bIns="0" rtlCol="0" anchor="t">
            <a:spAutoFit/>
          </a:bodyPr>
          <a:lstStyle/>
          <a:p>
            <a:pPr>
              <a:lnSpc>
                <a:spcPts val="3399"/>
              </a:lnSpc>
            </a:pPr>
            <a:r>
              <a:rPr lang="en-US" sz="2124">
                <a:solidFill>
                  <a:srgbClr val="1E1D1D"/>
                </a:solidFill>
                <a:latin typeface="Muli Regular Italics"/>
              </a:rPr>
              <a:t>Bỏ qua điện trở thuần của các cuộn dây</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sp>
        <p:nvSpPr>
          <p:cNvPr id="2" name="TextBox 2"/>
          <p:cNvSpPr txBox="1"/>
          <p:nvPr/>
        </p:nvSpPr>
        <p:spPr>
          <a:xfrm>
            <a:off x="1659956" y="3108705"/>
            <a:ext cx="11303357" cy="5861707"/>
          </a:xfrm>
          <a:prstGeom prst="rect">
            <a:avLst/>
          </a:prstGeom>
        </p:spPr>
        <p:txBody>
          <a:bodyPr lIns="0" tIns="0" rIns="0" bIns="0" rtlCol="0" anchor="t">
            <a:spAutoFit/>
          </a:bodyPr>
          <a:lstStyle/>
          <a:p>
            <a:pPr>
              <a:lnSpc>
                <a:spcPts val="4679"/>
              </a:lnSpc>
            </a:pPr>
            <a:r>
              <a:rPr lang="en-US" sz="2924">
                <a:solidFill>
                  <a:srgbClr val="1E1D1D"/>
                </a:solidFill>
                <a:latin typeface="Muli Regular Bold"/>
              </a:rPr>
              <a:t>Gồm 2 bộ phận chính</a:t>
            </a:r>
          </a:p>
          <a:p>
            <a:pPr marL="631412" lvl="1" indent="-315706">
              <a:lnSpc>
                <a:spcPts val="4679"/>
              </a:lnSpc>
              <a:buFont typeface="Arial"/>
              <a:buChar char="•"/>
            </a:pPr>
            <a:r>
              <a:rPr lang="en-US" sz="2924">
                <a:solidFill>
                  <a:srgbClr val="1E1D1D"/>
                </a:solidFill>
                <a:latin typeface="Muli Regular Bold"/>
              </a:rPr>
              <a:t>Lõi thép</a:t>
            </a:r>
          </a:p>
          <a:p>
            <a:pPr>
              <a:lnSpc>
                <a:spcPts val="4679"/>
              </a:lnSpc>
            </a:pPr>
            <a:r>
              <a:rPr lang="en-US" sz="2924">
                <a:solidFill>
                  <a:srgbClr val="1E1D1D"/>
                </a:solidFill>
                <a:latin typeface="Muli Regular Bold"/>
              </a:rPr>
              <a:t>      - Lõi thép được làm bằng các lá thép kĩ thuật  </a:t>
            </a:r>
          </a:p>
          <a:p>
            <a:pPr>
              <a:lnSpc>
                <a:spcPts val="4679"/>
              </a:lnSpc>
            </a:pPr>
            <a:r>
              <a:rPr lang="en-US" sz="2924">
                <a:solidFill>
                  <a:srgbClr val="1E1D1D"/>
                </a:solidFill>
                <a:latin typeface="Muli Regular Bold"/>
              </a:rPr>
              <a:t>       điện ghép lại thành một khối.</a:t>
            </a:r>
          </a:p>
          <a:p>
            <a:pPr>
              <a:lnSpc>
                <a:spcPts val="4679"/>
              </a:lnSpc>
            </a:pPr>
            <a:r>
              <a:rPr lang="en-US" sz="2924">
                <a:solidFill>
                  <a:srgbClr val="1E1D1D"/>
                </a:solidFill>
                <a:latin typeface="Muli Regular Bold"/>
              </a:rPr>
              <a:t>      - Lõi thép dùng để dẫn từ cho máy biến áp.</a:t>
            </a:r>
          </a:p>
          <a:p>
            <a:pPr>
              <a:lnSpc>
                <a:spcPts val="4679"/>
              </a:lnSpc>
            </a:pPr>
            <a:endParaRPr lang="en-US" sz="2924">
              <a:solidFill>
                <a:srgbClr val="1E1D1D"/>
              </a:solidFill>
              <a:latin typeface="Muli Regular Bold"/>
            </a:endParaRPr>
          </a:p>
          <a:p>
            <a:pPr marL="631412" lvl="1" indent="-315706">
              <a:lnSpc>
                <a:spcPts val="4679"/>
              </a:lnSpc>
              <a:buFont typeface="Arial"/>
              <a:buChar char="•"/>
            </a:pPr>
            <a:r>
              <a:rPr lang="en-US" sz="2924">
                <a:solidFill>
                  <a:srgbClr val="1E1D1D"/>
                </a:solidFill>
                <a:latin typeface="Muli Regular Bold"/>
              </a:rPr>
              <a:t>Dây quấn</a:t>
            </a:r>
          </a:p>
          <a:p>
            <a:pPr>
              <a:lnSpc>
                <a:spcPts val="4679"/>
              </a:lnSpc>
            </a:pPr>
            <a:r>
              <a:rPr lang="en-US" sz="2924">
                <a:solidFill>
                  <a:srgbClr val="1E1D1D"/>
                </a:solidFill>
                <a:latin typeface="Muli Regular Bold"/>
              </a:rPr>
              <a:t>      - Làm bằng dây điện từ được quấn quanh lõi thép.</a:t>
            </a:r>
          </a:p>
          <a:p>
            <a:pPr>
              <a:lnSpc>
                <a:spcPts val="4679"/>
              </a:lnSpc>
            </a:pPr>
            <a:r>
              <a:rPr lang="en-US" sz="2924">
                <a:solidFill>
                  <a:srgbClr val="1E1D1D"/>
                </a:solidFill>
                <a:latin typeface="Muli Regular Bold"/>
              </a:rPr>
              <a:t>      - Máy biến áp một pha thường có hai cuộn dây quấn.</a:t>
            </a:r>
          </a:p>
          <a:p>
            <a:pPr>
              <a:lnSpc>
                <a:spcPts val="4679"/>
              </a:lnSpc>
            </a:pPr>
            <a:endParaRPr lang="en-US" sz="2924">
              <a:solidFill>
                <a:srgbClr val="1E1D1D"/>
              </a:solidFill>
              <a:latin typeface="Muli Regular Bold"/>
            </a:endParaRPr>
          </a:p>
        </p:txBody>
      </p:sp>
      <p:pic>
        <p:nvPicPr>
          <p:cNvPr id="3" name="Picture 3"/>
          <p:cNvPicPr>
            <a:picLocks noChangeAspect="1"/>
          </p:cNvPicPr>
          <p:nvPr/>
        </p:nvPicPr>
        <p:blipFill>
          <a:blip r:embed="rId2"/>
          <a:srcRect/>
          <a:stretch>
            <a:fillRect/>
          </a:stretch>
        </p:blipFill>
        <p:spPr>
          <a:xfrm>
            <a:off x="11312784" y="2504171"/>
            <a:ext cx="5946516" cy="4621697"/>
          </a:xfrm>
          <a:prstGeom prst="rect">
            <a:avLst/>
          </a:prstGeom>
        </p:spPr>
      </p:pic>
      <p:sp>
        <p:nvSpPr>
          <p:cNvPr id="4" name="TextBox 4"/>
          <p:cNvSpPr txBox="1"/>
          <p:nvPr/>
        </p:nvSpPr>
        <p:spPr>
          <a:xfrm>
            <a:off x="1659956" y="2097353"/>
            <a:ext cx="8467242" cy="699336"/>
          </a:xfrm>
          <a:prstGeom prst="rect">
            <a:avLst/>
          </a:prstGeom>
        </p:spPr>
        <p:txBody>
          <a:bodyPr lIns="0" tIns="0" rIns="0" bIns="0" rtlCol="0" anchor="t">
            <a:spAutoFit/>
          </a:bodyPr>
          <a:lstStyle/>
          <a:p>
            <a:pPr>
              <a:lnSpc>
                <a:spcPts val="5842"/>
              </a:lnSpc>
            </a:pPr>
            <a:r>
              <a:rPr lang="en-US" sz="3894">
                <a:solidFill>
                  <a:srgbClr val="1E1D1D"/>
                </a:solidFill>
                <a:latin typeface="Muli Extra Light"/>
              </a:rPr>
              <a:t>1. Máy biến áp 1 pha</a:t>
            </a:r>
          </a:p>
        </p:txBody>
      </p:sp>
      <p:sp>
        <p:nvSpPr>
          <p:cNvPr id="5" name="TextBox 5"/>
          <p:cNvSpPr txBox="1"/>
          <p:nvPr/>
        </p:nvSpPr>
        <p:spPr>
          <a:xfrm>
            <a:off x="1028700" y="933450"/>
            <a:ext cx="14407276" cy="854074"/>
          </a:xfrm>
          <a:prstGeom prst="rect">
            <a:avLst/>
          </a:prstGeom>
        </p:spPr>
        <p:txBody>
          <a:bodyPr lIns="0" tIns="0" rIns="0" bIns="0" rtlCol="0" anchor="t">
            <a:spAutoFit/>
          </a:bodyPr>
          <a:lstStyle/>
          <a:p>
            <a:pPr>
              <a:lnSpc>
                <a:spcPts val="7000"/>
              </a:lnSpc>
            </a:pPr>
            <a:r>
              <a:rPr lang="en-US" sz="5000">
                <a:solidFill>
                  <a:srgbClr val="1E1D1D"/>
                </a:solidFill>
                <a:latin typeface="Muli Extra Light Bold"/>
              </a:rPr>
              <a:t>Cấu tạo của một số loại máy biến áp</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sp>
        <p:nvSpPr>
          <p:cNvPr id="2" name="TextBox 2"/>
          <p:cNvSpPr txBox="1"/>
          <p:nvPr/>
        </p:nvSpPr>
        <p:spPr>
          <a:xfrm>
            <a:off x="1659956" y="3033774"/>
            <a:ext cx="11303357" cy="7042807"/>
          </a:xfrm>
          <a:prstGeom prst="rect">
            <a:avLst/>
          </a:prstGeom>
        </p:spPr>
        <p:txBody>
          <a:bodyPr lIns="0" tIns="0" rIns="0" bIns="0" rtlCol="0" anchor="t">
            <a:spAutoFit/>
          </a:bodyPr>
          <a:lstStyle/>
          <a:p>
            <a:pPr>
              <a:lnSpc>
                <a:spcPts val="4679"/>
              </a:lnSpc>
            </a:pPr>
            <a:r>
              <a:rPr lang="en-US" sz="2924">
                <a:solidFill>
                  <a:srgbClr val="1E1D1D"/>
                </a:solidFill>
                <a:latin typeface="Muli Regular Bold"/>
              </a:rPr>
              <a:t>Cấu tạo của máy biến áp 3 pha phức tạp hơn máy biến áp 1 pha.</a:t>
            </a:r>
          </a:p>
          <a:p>
            <a:pPr>
              <a:lnSpc>
                <a:spcPts val="4679"/>
              </a:lnSpc>
            </a:pPr>
            <a:r>
              <a:rPr lang="en-US" sz="2924">
                <a:solidFill>
                  <a:srgbClr val="1E1D1D"/>
                </a:solidFill>
                <a:latin typeface="Muli Regular Bold"/>
              </a:rPr>
              <a:t>Gồm 2 bộ phận chính</a:t>
            </a:r>
          </a:p>
          <a:p>
            <a:pPr marL="631412" lvl="1" indent="-315706">
              <a:lnSpc>
                <a:spcPts val="4679"/>
              </a:lnSpc>
              <a:buFont typeface="Arial"/>
              <a:buChar char="•"/>
            </a:pPr>
            <a:r>
              <a:rPr lang="en-US" sz="2924">
                <a:solidFill>
                  <a:srgbClr val="1E1D1D"/>
                </a:solidFill>
                <a:latin typeface="Muli Regular Bold"/>
              </a:rPr>
              <a:t>Lõi thép</a:t>
            </a:r>
          </a:p>
          <a:p>
            <a:pPr>
              <a:lnSpc>
                <a:spcPts val="4679"/>
              </a:lnSpc>
            </a:pPr>
            <a:r>
              <a:rPr lang="en-US" sz="2924">
                <a:solidFill>
                  <a:srgbClr val="1E1D1D"/>
                </a:solidFill>
                <a:latin typeface="Muli Regular Bold"/>
              </a:rPr>
              <a:t>      - Lõi thép của máy biến áp 3 pha có 3 trụ từ để quấn dây và    </a:t>
            </a:r>
          </a:p>
          <a:p>
            <a:pPr>
              <a:lnSpc>
                <a:spcPts val="4679"/>
              </a:lnSpc>
            </a:pPr>
            <a:r>
              <a:rPr lang="en-US" sz="2924">
                <a:solidFill>
                  <a:srgbClr val="1E1D1D"/>
                </a:solidFill>
                <a:latin typeface="Muli Regular Bold"/>
              </a:rPr>
              <a:t>      gông từ để khép kín mạch từ. </a:t>
            </a:r>
          </a:p>
          <a:p>
            <a:pPr>
              <a:lnSpc>
                <a:spcPts val="4679"/>
              </a:lnSpc>
            </a:pPr>
            <a:r>
              <a:rPr lang="en-US" sz="2924">
                <a:solidFill>
                  <a:srgbClr val="1E1D1D"/>
                </a:solidFill>
                <a:latin typeface="Muli Regular Bold"/>
              </a:rPr>
              <a:t>      - Được làm từ những lá thép kỹ thuật điện, 2 mặt phủ sơn </a:t>
            </a:r>
          </a:p>
          <a:p>
            <a:pPr>
              <a:lnSpc>
                <a:spcPts val="4679"/>
              </a:lnSpc>
            </a:pPr>
            <a:r>
              <a:rPr lang="en-US" sz="2924">
                <a:solidFill>
                  <a:srgbClr val="1E1D1D"/>
                </a:solidFill>
                <a:latin typeface="Muli Regular Bold"/>
              </a:rPr>
              <a:t>      cách điện và được ghép lại với nhau thành hình trụ..</a:t>
            </a:r>
          </a:p>
          <a:p>
            <a:pPr>
              <a:lnSpc>
                <a:spcPts val="4679"/>
              </a:lnSpc>
            </a:pPr>
            <a:endParaRPr lang="en-US" sz="2924">
              <a:solidFill>
                <a:srgbClr val="1E1D1D"/>
              </a:solidFill>
              <a:latin typeface="Muli Regular Bold"/>
            </a:endParaRPr>
          </a:p>
          <a:p>
            <a:pPr marL="631412" lvl="1" indent="-315706">
              <a:lnSpc>
                <a:spcPts val="4679"/>
              </a:lnSpc>
              <a:buFont typeface="Arial"/>
              <a:buChar char="•"/>
            </a:pPr>
            <a:r>
              <a:rPr lang="en-US" sz="2924">
                <a:solidFill>
                  <a:srgbClr val="1E1D1D"/>
                </a:solidFill>
                <a:latin typeface="Muli Regular Bold"/>
              </a:rPr>
              <a:t>Dây quấn</a:t>
            </a:r>
          </a:p>
          <a:p>
            <a:pPr>
              <a:lnSpc>
                <a:spcPts val="4679"/>
              </a:lnSpc>
            </a:pPr>
            <a:r>
              <a:rPr lang="en-US" sz="2924">
                <a:solidFill>
                  <a:srgbClr val="1E1D1D"/>
                </a:solidFill>
                <a:latin typeface="Muli Regular Bold"/>
              </a:rPr>
              <a:t>      - Có 6 dây quấn đồng được bọc cách điện, quấn quanh trụ. </a:t>
            </a:r>
          </a:p>
          <a:p>
            <a:pPr>
              <a:lnSpc>
                <a:spcPts val="4679"/>
              </a:lnSpc>
            </a:pPr>
            <a:r>
              <a:rPr lang="en-US" sz="2924">
                <a:solidFill>
                  <a:srgbClr val="1E1D1D"/>
                </a:solidFill>
                <a:latin typeface="Muli Regular Bold"/>
              </a:rPr>
              <a:t>    </a:t>
            </a:r>
          </a:p>
          <a:p>
            <a:pPr>
              <a:lnSpc>
                <a:spcPts val="4679"/>
              </a:lnSpc>
            </a:pPr>
            <a:endParaRPr lang="en-US" sz="2924">
              <a:solidFill>
                <a:srgbClr val="1E1D1D"/>
              </a:solidFill>
              <a:latin typeface="Muli Regular Bold"/>
            </a:endParaRPr>
          </a:p>
        </p:txBody>
      </p:sp>
      <p:pic>
        <p:nvPicPr>
          <p:cNvPr id="3" name="Picture 3"/>
          <p:cNvPicPr>
            <a:picLocks noChangeAspect="1"/>
          </p:cNvPicPr>
          <p:nvPr/>
        </p:nvPicPr>
        <p:blipFill>
          <a:blip r:embed="rId2"/>
          <a:srcRect/>
          <a:stretch>
            <a:fillRect/>
          </a:stretch>
        </p:blipFill>
        <p:spPr>
          <a:xfrm>
            <a:off x="13287982" y="2531539"/>
            <a:ext cx="4295988" cy="5223921"/>
          </a:xfrm>
          <a:prstGeom prst="rect">
            <a:avLst/>
          </a:prstGeom>
        </p:spPr>
      </p:pic>
      <p:sp>
        <p:nvSpPr>
          <p:cNvPr id="4" name="TextBox 4"/>
          <p:cNvSpPr txBox="1"/>
          <p:nvPr/>
        </p:nvSpPr>
        <p:spPr>
          <a:xfrm>
            <a:off x="1659956" y="2097353"/>
            <a:ext cx="8467242" cy="699336"/>
          </a:xfrm>
          <a:prstGeom prst="rect">
            <a:avLst/>
          </a:prstGeom>
        </p:spPr>
        <p:txBody>
          <a:bodyPr lIns="0" tIns="0" rIns="0" bIns="0" rtlCol="0" anchor="t">
            <a:spAutoFit/>
          </a:bodyPr>
          <a:lstStyle/>
          <a:p>
            <a:pPr>
              <a:lnSpc>
                <a:spcPts val="5842"/>
              </a:lnSpc>
            </a:pPr>
            <a:r>
              <a:rPr lang="en-US" sz="3894">
                <a:solidFill>
                  <a:srgbClr val="1E1D1D"/>
                </a:solidFill>
                <a:latin typeface="Muli Extra Light"/>
              </a:rPr>
              <a:t>2. Máy biến áp 3 pha</a:t>
            </a:r>
          </a:p>
        </p:txBody>
      </p:sp>
      <p:sp>
        <p:nvSpPr>
          <p:cNvPr id="5" name="TextBox 5"/>
          <p:cNvSpPr txBox="1"/>
          <p:nvPr/>
        </p:nvSpPr>
        <p:spPr>
          <a:xfrm>
            <a:off x="1028700" y="933450"/>
            <a:ext cx="14407276" cy="854074"/>
          </a:xfrm>
          <a:prstGeom prst="rect">
            <a:avLst/>
          </a:prstGeom>
        </p:spPr>
        <p:txBody>
          <a:bodyPr lIns="0" tIns="0" rIns="0" bIns="0" rtlCol="0" anchor="t">
            <a:spAutoFit/>
          </a:bodyPr>
          <a:lstStyle/>
          <a:p>
            <a:pPr>
              <a:lnSpc>
                <a:spcPts val="7000"/>
              </a:lnSpc>
            </a:pPr>
            <a:r>
              <a:rPr lang="en-US" sz="5000">
                <a:solidFill>
                  <a:srgbClr val="1E1D1D"/>
                </a:solidFill>
                <a:latin typeface="Muli Extra Light Bold"/>
              </a:rPr>
              <a:t>Cấu tạo của một số loại máy biến áp</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083891" y="2996446"/>
            <a:ext cx="6011750" cy="4294107"/>
          </a:xfrm>
          <a:prstGeom prst="rect">
            <a:avLst/>
          </a:prstGeom>
        </p:spPr>
      </p:pic>
      <p:sp>
        <p:nvSpPr>
          <p:cNvPr id="3" name="TextBox 3"/>
          <p:cNvSpPr txBox="1"/>
          <p:nvPr/>
        </p:nvSpPr>
        <p:spPr>
          <a:xfrm>
            <a:off x="1659956" y="3188972"/>
            <a:ext cx="8895234" cy="4680607"/>
          </a:xfrm>
          <a:prstGeom prst="rect">
            <a:avLst/>
          </a:prstGeom>
        </p:spPr>
        <p:txBody>
          <a:bodyPr lIns="0" tIns="0" rIns="0" bIns="0" rtlCol="0" anchor="t">
            <a:spAutoFit/>
          </a:bodyPr>
          <a:lstStyle/>
          <a:p>
            <a:pPr marL="631412" lvl="1" indent="-315706">
              <a:lnSpc>
                <a:spcPts val="4679"/>
              </a:lnSpc>
              <a:buFont typeface="Arial"/>
              <a:buChar char="•"/>
            </a:pPr>
            <a:r>
              <a:rPr lang="en-US" sz="2924">
                <a:solidFill>
                  <a:srgbClr val="1E1D1D"/>
                </a:solidFill>
                <a:latin typeface="Muli Regular Bold"/>
              </a:rPr>
              <a:t>Cấu tạo máy biến áp tự ngẫu không khác nhiều so với các loại máy biến thế khác, cũng gồm 3 phần chính là lõi thép, cuộn dây, vỏ máy. </a:t>
            </a:r>
          </a:p>
          <a:p>
            <a:pPr>
              <a:lnSpc>
                <a:spcPts val="4679"/>
              </a:lnSpc>
            </a:pPr>
            <a:endParaRPr lang="en-US" sz="2924">
              <a:solidFill>
                <a:srgbClr val="1E1D1D"/>
              </a:solidFill>
              <a:latin typeface="Muli Regular Bold"/>
            </a:endParaRPr>
          </a:p>
          <a:p>
            <a:pPr marL="631412" lvl="1" indent="-315706">
              <a:lnSpc>
                <a:spcPts val="4679"/>
              </a:lnSpc>
              <a:buFont typeface="Arial"/>
              <a:buChar char="•"/>
            </a:pPr>
            <a:r>
              <a:rPr lang="en-US" sz="2924">
                <a:solidFill>
                  <a:srgbClr val="1E1D1D"/>
                </a:solidFill>
                <a:latin typeface="Muli Regular Bold"/>
              </a:rPr>
              <a:t>Tuy nhiên, điểm làm nên khác biệt của máy biến thế tự ngẫu đó là việc chỉ sử dụng một cuộn dây duy nhất thay vì dùng cuộn sơ cấp và thứ cấp riêng biệt.</a:t>
            </a:r>
          </a:p>
        </p:txBody>
      </p:sp>
      <p:sp>
        <p:nvSpPr>
          <p:cNvPr id="4" name="TextBox 4"/>
          <p:cNvSpPr txBox="1"/>
          <p:nvPr/>
        </p:nvSpPr>
        <p:spPr>
          <a:xfrm>
            <a:off x="1659956" y="2097353"/>
            <a:ext cx="8467242" cy="699336"/>
          </a:xfrm>
          <a:prstGeom prst="rect">
            <a:avLst/>
          </a:prstGeom>
        </p:spPr>
        <p:txBody>
          <a:bodyPr lIns="0" tIns="0" rIns="0" bIns="0" rtlCol="0" anchor="t">
            <a:spAutoFit/>
          </a:bodyPr>
          <a:lstStyle/>
          <a:p>
            <a:pPr>
              <a:lnSpc>
                <a:spcPts val="5842"/>
              </a:lnSpc>
            </a:pPr>
            <a:r>
              <a:rPr lang="en-US" sz="3894">
                <a:solidFill>
                  <a:srgbClr val="1E1D1D"/>
                </a:solidFill>
                <a:latin typeface="Muli Extra Light"/>
              </a:rPr>
              <a:t>3. Máy biến áp tự ngẫu</a:t>
            </a:r>
          </a:p>
        </p:txBody>
      </p:sp>
      <p:sp>
        <p:nvSpPr>
          <p:cNvPr id="5" name="TextBox 5"/>
          <p:cNvSpPr txBox="1"/>
          <p:nvPr/>
        </p:nvSpPr>
        <p:spPr>
          <a:xfrm>
            <a:off x="1028700" y="933450"/>
            <a:ext cx="14407276" cy="854074"/>
          </a:xfrm>
          <a:prstGeom prst="rect">
            <a:avLst/>
          </a:prstGeom>
        </p:spPr>
        <p:txBody>
          <a:bodyPr lIns="0" tIns="0" rIns="0" bIns="0" rtlCol="0" anchor="t">
            <a:spAutoFit/>
          </a:bodyPr>
          <a:lstStyle/>
          <a:p>
            <a:pPr>
              <a:lnSpc>
                <a:spcPts val="7000"/>
              </a:lnSpc>
            </a:pPr>
            <a:r>
              <a:rPr lang="en-US" sz="5000">
                <a:solidFill>
                  <a:srgbClr val="1E1D1D"/>
                </a:solidFill>
                <a:latin typeface="Muli Extra Light Bold"/>
              </a:rPr>
              <a:t>Cấu tạo của một số loại máy biến áp</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ADDD3"/>
        </a:solidFill>
        <a:effectLst/>
      </p:bgPr>
    </p:bg>
    <p:spTree>
      <p:nvGrpSpPr>
        <p:cNvPr id="1" name=""/>
        <p:cNvGrpSpPr/>
        <p:nvPr/>
      </p:nvGrpSpPr>
      <p:grpSpPr>
        <a:xfrm>
          <a:off x="0" y="0"/>
          <a:ext cx="0" cy="0"/>
          <a:chOff x="0" y="0"/>
          <a:chExt cx="0" cy="0"/>
        </a:xfrm>
      </p:grpSpPr>
      <p:grpSp>
        <p:nvGrpSpPr>
          <p:cNvPr id="2" name="Group 2"/>
          <p:cNvGrpSpPr/>
          <p:nvPr/>
        </p:nvGrpSpPr>
        <p:grpSpPr>
          <a:xfrm>
            <a:off x="3238028" y="3916254"/>
            <a:ext cx="11811944" cy="2454491"/>
            <a:chOff x="0" y="0"/>
            <a:chExt cx="15749258" cy="3272655"/>
          </a:xfrm>
        </p:grpSpPr>
        <p:sp>
          <p:nvSpPr>
            <p:cNvPr id="3" name="TextBox 3"/>
            <p:cNvSpPr txBox="1"/>
            <p:nvPr/>
          </p:nvSpPr>
          <p:spPr>
            <a:xfrm>
              <a:off x="0" y="-123825"/>
              <a:ext cx="15749258" cy="1343025"/>
            </a:xfrm>
            <a:prstGeom prst="rect">
              <a:avLst/>
            </a:prstGeom>
          </p:spPr>
          <p:txBody>
            <a:bodyPr lIns="0" tIns="0" rIns="0" bIns="0" rtlCol="0" anchor="t">
              <a:spAutoFit/>
            </a:bodyPr>
            <a:lstStyle/>
            <a:p>
              <a:pPr algn="ctr">
                <a:lnSpc>
                  <a:spcPts val="8400"/>
                </a:lnSpc>
              </a:pPr>
              <a:r>
                <a:rPr lang="en-US" sz="6000">
                  <a:solidFill>
                    <a:srgbClr val="1E1D1D"/>
                  </a:solidFill>
                  <a:latin typeface="Muli Extra Light Bold"/>
                </a:rPr>
                <a:t>Bạn có câu hỏi nào không?</a:t>
              </a:r>
            </a:p>
          </p:txBody>
        </p:sp>
        <p:sp>
          <p:nvSpPr>
            <p:cNvPr id="4" name="TextBox 4"/>
            <p:cNvSpPr txBox="1"/>
            <p:nvPr/>
          </p:nvSpPr>
          <p:spPr>
            <a:xfrm>
              <a:off x="0" y="2173470"/>
              <a:ext cx="15749258" cy="1105112"/>
            </a:xfrm>
            <a:prstGeom prst="rect">
              <a:avLst/>
            </a:prstGeom>
          </p:spPr>
          <p:txBody>
            <a:bodyPr lIns="0" tIns="0" rIns="0" bIns="0" rtlCol="0" anchor="t">
              <a:spAutoFit/>
            </a:bodyPr>
            <a:lstStyle/>
            <a:p>
              <a:pPr algn="ctr">
                <a:lnSpc>
                  <a:spcPts val="3519"/>
                </a:lnSpc>
              </a:pPr>
              <a:r>
                <a:rPr lang="en-US" sz="2199">
                  <a:solidFill>
                    <a:srgbClr val="1E1D1D"/>
                  </a:solidFill>
                  <a:latin typeface="Muli Regular"/>
                </a:rPr>
                <a:t>Hãy gửi cho tôi! Hy vọng bạn đã học được thêm điều mới mẻ.</a:t>
              </a:r>
            </a:p>
            <a:p>
              <a:pPr algn="ctr">
                <a:lnSpc>
                  <a:spcPts val="3520"/>
                </a:lnSpc>
              </a:pPr>
              <a:r>
                <a:rPr lang="en-US" sz="2200">
                  <a:solidFill>
                    <a:srgbClr val="1E1D1D"/>
                  </a:solidFill>
                  <a:latin typeface="Muli Regular"/>
                </a:rPr>
                <a:t>vinh0222066@nuce.edu.vn</a:t>
              </a: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ADDD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678729" y="2192689"/>
            <a:ext cx="4700645" cy="7065611"/>
          </a:xfrm>
          <a:prstGeom prst="rect">
            <a:avLst/>
          </a:prstGeom>
        </p:spPr>
      </p:pic>
      <p:sp>
        <p:nvSpPr>
          <p:cNvPr id="3" name="TextBox 3"/>
          <p:cNvSpPr txBox="1"/>
          <p:nvPr/>
        </p:nvSpPr>
        <p:spPr>
          <a:xfrm>
            <a:off x="1191322" y="904875"/>
            <a:ext cx="8115300"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Cấu tạo</a:t>
            </a:r>
          </a:p>
        </p:txBody>
      </p:sp>
      <p:sp>
        <p:nvSpPr>
          <p:cNvPr id="4" name="TextBox 4"/>
          <p:cNvSpPr txBox="1"/>
          <p:nvPr/>
        </p:nvSpPr>
        <p:spPr>
          <a:xfrm>
            <a:off x="2372243" y="2498610"/>
            <a:ext cx="11840389" cy="7591822"/>
          </a:xfrm>
          <a:prstGeom prst="rect">
            <a:avLst/>
          </a:prstGeom>
        </p:spPr>
        <p:txBody>
          <a:bodyPr lIns="0" tIns="0" rIns="0" bIns="0" rtlCol="0" anchor="t">
            <a:spAutoFit/>
          </a:bodyPr>
          <a:lstStyle/>
          <a:p>
            <a:pPr marL="1059785" lvl="1" indent="-529893">
              <a:lnSpc>
                <a:spcPts val="7363"/>
              </a:lnSpc>
              <a:buFont typeface="Arial"/>
              <a:buChar char="•"/>
            </a:pPr>
            <a:r>
              <a:rPr lang="en-US" sz="4908">
                <a:solidFill>
                  <a:srgbClr val="1E1D1D"/>
                </a:solidFill>
                <a:latin typeface="Muli Extra Light"/>
              </a:rPr>
              <a:t>Nguồn cao áp</a:t>
            </a:r>
          </a:p>
          <a:p>
            <a:pPr marL="1059785" lvl="1" indent="-529893">
              <a:lnSpc>
                <a:spcPts val="7363"/>
              </a:lnSpc>
              <a:buFont typeface="Arial"/>
              <a:buChar char="•"/>
            </a:pPr>
            <a:r>
              <a:rPr lang="en-US" sz="4908">
                <a:solidFill>
                  <a:srgbClr val="1E1D1D"/>
                </a:solidFill>
                <a:latin typeface="Muli Extra Light"/>
              </a:rPr>
              <a:t>Lược kim loại</a:t>
            </a:r>
          </a:p>
          <a:p>
            <a:pPr marL="1059785" lvl="1" indent="-529893">
              <a:lnSpc>
                <a:spcPts val="7363"/>
              </a:lnSpc>
              <a:buFont typeface="Arial"/>
              <a:buChar char="•"/>
            </a:pPr>
            <a:r>
              <a:rPr lang="en-US" sz="4908">
                <a:solidFill>
                  <a:srgbClr val="1E1D1D"/>
                </a:solidFill>
                <a:latin typeface="Muli Extra Light"/>
              </a:rPr>
              <a:t>Động cơ quay</a:t>
            </a:r>
          </a:p>
          <a:p>
            <a:pPr marL="1059785" lvl="1" indent="-529893">
              <a:lnSpc>
                <a:spcPts val="7363"/>
              </a:lnSpc>
              <a:buFont typeface="Arial"/>
              <a:buChar char="•"/>
            </a:pPr>
            <a:r>
              <a:rPr lang="en-US" sz="4908">
                <a:solidFill>
                  <a:srgbClr val="1E1D1D"/>
                </a:solidFill>
                <a:latin typeface="Muli Extra Light"/>
              </a:rPr>
              <a:t>Con lăn, ròng rọc</a:t>
            </a:r>
          </a:p>
          <a:p>
            <a:pPr marL="1059785" lvl="1" indent="-529893">
              <a:lnSpc>
                <a:spcPts val="7363"/>
              </a:lnSpc>
              <a:buFont typeface="Arial"/>
              <a:buChar char="•"/>
            </a:pPr>
            <a:r>
              <a:rPr lang="en-US" sz="4908">
                <a:solidFill>
                  <a:srgbClr val="1E1D1D"/>
                </a:solidFill>
                <a:latin typeface="Muli Extra Light"/>
              </a:rPr>
              <a:t>Băng tải chuyển động</a:t>
            </a:r>
          </a:p>
          <a:p>
            <a:pPr marL="1059785" lvl="1" indent="-529893">
              <a:lnSpc>
                <a:spcPts val="7363"/>
              </a:lnSpc>
              <a:buFont typeface="Arial"/>
              <a:buChar char="•"/>
            </a:pPr>
            <a:r>
              <a:rPr lang="en-US" sz="4908">
                <a:solidFill>
                  <a:srgbClr val="1E1D1D"/>
                </a:solidFill>
                <a:latin typeface="Muli Extra Light"/>
              </a:rPr>
              <a:t>Lược, đầu nhọn</a:t>
            </a:r>
          </a:p>
          <a:p>
            <a:pPr marL="1059785" lvl="1" indent="-529893">
              <a:lnSpc>
                <a:spcPts val="7363"/>
              </a:lnSpc>
              <a:buFont typeface="Arial"/>
              <a:buChar char="•"/>
            </a:pPr>
            <a:r>
              <a:rPr lang="en-US" sz="4908">
                <a:solidFill>
                  <a:srgbClr val="1E1D1D"/>
                </a:solidFill>
                <a:latin typeface="Muli Extra Light"/>
              </a:rPr>
              <a:t>Quả cầu kim loại </a:t>
            </a:r>
            <a:r>
              <a:rPr lang="en-US" sz="4908" smtClean="0">
                <a:solidFill>
                  <a:srgbClr val="1E1D1D"/>
                </a:solidFill>
                <a:latin typeface="Muli Extra Light"/>
              </a:rPr>
              <a:t>rỗng</a:t>
            </a:r>
          </a:p>
          <a:p>
            <a:pPr marL="987092" lvl="2">
              <a:lnSpc>
                <a:spcPts val="7363"/>
              </a:lnSpc>
            </a:pPr>
            <a:r>
              <a:rPr lang="en-US" sz="4908">
                <a:solidFill>
                  <a:srgbClr val="1E1D1D"/>
                </a:solidFill>
                <a:latin typeface="Muli Extra Light"/>
              </a:rPr>
              <a:t> </a:t>
            </a:r>
            <a:r>
              <a:rPr lang="en-US" sz="4908" smtClean="0">
                <a:solidFill>
                  <a:srgbClr val="1E1D1D"/>
                </a:solidFill>
                <a:latin typeface="Muli Extra Light"/>
              </a:rPr>
              <a:t> </a:t>
            </a:r>
            <a:endParaRPr lang="en-US" sz="4908">
              <a:solidFill>
                <a:srgbClr val="1E1D1D"/>
              </a:solidFill>
              <a:latin typeface="Muli Extra Ligh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sp>
        <p:nvSpPr>
          <p:cNvPr id="2" name="AutoShape 2"/>
          <p:cNvSpPr/>
          <p:nvPr/>
        </p:nvSpPr>
        <p:spPr>
          <a:xfrm>
            <a:off x="5827026" y="5143500"/>
            <a:ext cx="6633949" cy="0"/>
          </a:xfrm>
          <a:prstGeom prst="line">
            <a:avLst/>
          </a:prstGeom>
          <a:ln w="9525" cap="rnd">
            <a:solidFill>
              <a:srgbClr val="1E1D1D"/>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1354793" y="2589171"/>
            <a:ext cx="3432284" cy="5108658"/>
          </a:xfrm>
          <a:prstGeom prst="rect">
            <a:avLst/>
          </a:prstGeom>
        </p:spPr>
      </p:pic>
      <p:sp>
        <p:nvSpPr>
          <p:cNvPr id="4" name="TextBox 4"/>
          <p:cNvSpPr txBox="1"/>
          <p:nvPr/>
        </p:nvSpPr>
        <p:spPr>
          <a:xfrm>
            <a:off x="5714850" y="3354387"/>
            <a:ext cx="11544450" cy="3492500"/>
          </a:xfrm>
          <a:prstGeom prst="rect">
            <a:avLst/>
          </a:prstGeom>
        </p:spPr>
        <p:txBody>
          <a:bodyPr lIns="0" tIns="0" rIns="0" bIns="0" rtlCol="0" anchor="t">
            <a:spAutoFit/>
          </a:bodyPr>
          <a:lstStyle/>
          <a:p>
            <a:pPr>
              <a:lnSpc>
                <a:spcPts val="3999"/>
              </a:lnSpc>
            </a:pPr>
            <a:r>
              <a:rPr lang="en-US" sz="2499">
                <a:solidFill>
                  <a:srgbClr val="1E1D1D"/>
                </a:solidFill>
                <a:latin typeface="Muli Regular"/>
              </a:rPr>
              <a:t>+ Coi quả cầu rỗng lớn hơn có bán kính R, có độ lớn điện tích là Q phân bố đều trên mặt cầu</a:t>
            </a:r>
          </a:p>
          <a:p>
            <a:pPr>
              <a:lnSpc>
                <a:spcPts val="3999"/>
              </a:lnSpc>
            </a:pPr>
            <a:r>
              <a:rPr lang="en-US" sz="2499">
                <a:solidFill>
                  <a:srgbClr val="1E1D1D"/>
                </a:solidFill>
                <a:latin typeface="Muli Regular"/>
              </a:rPr>
              <a:t>+ Con lăn bên trong quả cầu có bán kính r, điện tích là q.</a:t>
            </a:r>
          </a:p>
          <a:p>
            <a:pPr>
              <a:lnSpc>
                <a:spcPts val="3999"/>
              </a:lnSpc>
            </a:pPr>
            <a:endParaRPr lang="en-US" sz="2499">
              <a:solidFill>
                <a:srgbClr val="1E1D1D"/>
              </a:solidFill>
              <a:latin typeface="Muli Regular"/>
            </a:endParaRPr>
          </a:p>
          <a:p>
            <a:pPr>
              <a:lnSpc>
                <a:spcPts val="3999"/>
              </a:lnSpc>
            </a:pPr>
            <a:r>
              <a:rPr lang="en-US" sz="2499">
                <a:solidFill>
                  <a:srgbClr val="1E1D1D"/>
                </a:solidFill>
                <a:latin typeface="Muli Regular"/>
              </a:rPr>
              <a:t>Do đó điện trường bên trong quả cầu bằng 0, và bên ngoài là do điện tích Q, q đặt tại tâm quả cầu</a:t>
            </a:r>
          </a:p>
          <a:p>
            <a:pPr>
              <a:lnSpc>
                <a:spcPts val="3999"/>
              </a:lnSpc>
            </a:pPr>
            <a:r>
              <a:rPr lang="en-US" sz="2499">
                <a:solidFill>
                  <a:srgbClr val="1E1D1D"/>
                </a:solidFill>
                <a:latin typeface="Muli Regular"/>
              </a:rPr>
              <a:t>Điện thế bên trong quả cầu const, bên ngoài là 1 điện tích điểm.</a:t>
            </a:r>
          </a:p>
        </p:txBody>
      </p:sp>
      <p:sp>
        <p:nvSpPr>
          <p:cNvPr id="5" name="TextBox 5"/>
          <p:cNvSpPr txBox="1"/>
          <p:nvPr/>
        </p:nvSpPr>
        <p:spPr>
          <a:xfrm>
            <a:off x="1028700" y="904875"/>
            <a:ext cx="8446022"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Nguyên tắc chế tạo</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sp>
        <p:nvSpPr>
          <p:cNvPr id="2" name="AutoShape 2"/>
          <p:cNvSpPr/>
          <p:nvPr/>
        </p:nvSpPr>
        <p:spPr>
          <a:xfrm>
            <a:off x="11639639" y="4835181"/>
            <a:ext cx="5434511" cy="0"/>
          </a:xfrm>
          <a:prstGeom prst="line">
            <a:avLst/>
          </a:prstGeom>
          <a:ln w="9525" cap="rnd">
            <a:solidFill>
              <a:srgbClr val="1E1D1D"/>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1354793" y="2589171"/>
            <a:ext cx="3432284" cy="5108658"/>
          </a:xfrm>
          <a:prstGeom prst="rect">
            <a:avLst/>
          </a:prstGeom>
        </p:spPr>
      </p:pic>
      <p:grpSp>
        <p:nvGrpSpPr>
          <p:cNvPr id="4" name="Group 4"/>
          <p:cNvGrpSpPr/>
          <p:nvPr/>
        </p:nvGrpSpPr>
        <p:grpSpPr>
          <a:xfrm>
            <a:off x="5438649" y="2589171"/>
            <a:ext cx="5438650" cy="5672656"/>
            <a:chOff x="0" y="0"/>
            <a:chExt cx="7251533" cy="7563541"/>
          </a:xfrm>
        </p:grpSpPr>
        <p:pic>
          <p:nvPicPr>
            <p:cNvPr id="5" name="Picture 5"/>
            <p:cNvPicPr>
              <a:picLocks noChangeAspect="1"/>
            </p:cNvPicPr>
            <p:nvPr/>
          </p:nvPicPr>
          <p:blipFill>
            <a:blip r:embed="rId3"/>
            <a:srcRect/>
            <a:stretch>
              <a:fillRect/>
            </a:stretch>
          </p:blipFill>
          <p:spPr>
            <a:xfrm>
              <a:off x="0" y="0"/>
              <a:ext cx="5936470" cy="2105904"/>
            </a:xfrm>
            <a:prstGeom prst="rect">
              <a:avLst/>
            </a:prstGeom>
          </p:spPr>
        </p:pic>
        <p:pic>
          <p:nvPicPr>
            <p:cNvPr id="6" name="Picture 6"/>
            <p:cNvPicPr>
              <a:picLocks noChangeAspect="1"/>
            </p:cNvPicPr>
            <p:nvPr/>
          </p:nvPicPr>
          <p:blipFill>
            <a:blip r:embed="rId4"/>
            <a:srcRect/>
            <a:stretch>
              <a:fillRect/>
            </a:stretch>
          </p:blipFill>
          <p:spPr>
            <a:xfrm>
              <a:off x="0" y="2852781"/>
              <a:ext cx="5936470" cy="2125186"/>
            </a:xfrm>
            <a:prstGeom prst="rect">
              <a:avLst/>
            </a:prstGeom>
          </p:spPr>
        </p:pic>
        <p:pic>
          <p:nvPicPr>
            <p:cNvPr id="7" name="Picture 7"/>
            <p:cNvPicPr>
              <a:picLocks noChangeAspect="1"/>
            </p:cNvPicPr>
            <p:nvPr/>
          </p:nvPicPr>
          <p:blipFill>
            <a:blip r:embed="rId5"/>
            <a:srcRect/>
            <a:stretch>
              <a:fillRect/>
            </a:stretch>
          </p:blipFill>
          <p:spPr>
            <a:xfrm>
              <a:off x="0" y="5513458"/>
              <a:ext cx="7251533" cy="2050083"/>
            </a:xfrm>
            <a:prstGeom prst="rect">
              <a:avLst/>
            </a:prstGeom>
          </p:spPr>
        </p:pic>
      </p:grpSp>
      <p:sp>
        <p:nvSpPr>
          <p:cNvPr id="8" name="TextBox 8"/>
          <p:cNvSpPr txBox="1"/>
          <p:nvPr/>
        </p:nvSpPr>
        <p:spPr>
          <a:xfrm>
            <a:off x="1028700" y="904875"/>
            <a:ext cx="8446022"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Nguyên tắc chế tạo</a:t>
            </a:r>
          </a:p>
        </p:txBody>
      </p:sp>
      <p:sp>
        <p:nvSpPr>
          <p:cNvPr id="9" name="TextBox 9"/>
          <p:cNvSpPr txBox="1"/>
          <p:nvPr/>
        </p:nvSpPr>
        <p:spPr>
          <a:xfrm>
            <a:off x="11824789" y="2503446"/>
            <a:ext cx="5434511" cy="6016625"/>
          </a:xfrm>
          <a:prstGeom prst="rect">
            <a:avLst/>
          </a:prstGeom>
        </p:spPr>
        <p:txBody>
          <a:bodyPr lIns="0" tIns="0" rIns="0" bIns="0" rtlCol="0" anchor="t">
            <a:spAutoFit/>
          </a:bodyPr>
          <a:lstStyle/>
          <a:p>
            <a:pPr>
              <a:lnSpc>
                <a:spcPts val="3999"/>
              </a:lnSpc>
            </a:pPr>
            <a:r>
              <a:rPr lang="en-US" sz="2499">
                <a:solidFill>
                  <a:srgbClr val="1E1D1D"/>
                </a:solidFill>
                <a:latin typeface="Muli Regular"/>
              </a:rPr>
              <a:t>+ Nếu chúng ta nối con lăn và quả cầu bằng một sợi dây dẫn thì điện tích q trên con lăn được chuyển sang quả cầu.</a:t>
            </a:r>
          </a:p>
          <a:p>
            <a:pPr>
              <a:lnSpc>
                <a:spcPts val="3999"/>
              </a:lnSpc>
            </a:pPr>
            <a:endParaRPr lang="en-US" sz="2499">
              <a:solidFill>
                <a:srgbClr val="1E1D1D"/>
              </a:solidFill>
              <a:latin typeface="Muli Regular"/>
            </a:endParaRPr>
          </a:p>
          <a:p>
            <a:pPr>
              <a:lnSpc>
                <a:spcPts val="3999"/>
              </a:lnSpc>
            </a:pPr>
            <a:r>
              <a:rPr lang="en-US" sz="2499">
                <a:solidFill>
                  <a:srgbClr val="1E1D1D"/>
                </a:solidFill>
                <a:latin typeface="Muli Regular"/>
              </a:rPr>
              <a:t>+ Điện thế tại quả cầu sẽ tiếp tục tăng khi điện tích tăng, do đó tạo ra điện thế rất cao theo thời gian, có thể giải phóng tia lửa điện ra không khí</a:t>
            </a:r>
          </a:p>
          <a:p>
            <a:pPr>
              <a:lnSpc>
                <a:spcPts val="3999"/>
              </a:lnSpc>
            </a:pPr>
            <a:r>
              <a:rPr lang="en-US" sz="2499">
                <a:solidFill>
                  <a:srgbClr val="1E1D1D"/>
                </a:solidFill>
                <a:latin typeface="Muli Regular"/>
              </a:rPr>
              <a:t>- Mục đích của máy gia tốc này là giữ lại điện tích và tạo ra vùng có điện thế cao</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DD4D3"/>
        </a:solidFill>
        <a:effectLst/>
      </p:bgPr>
    </p:bg>
    <p:spTree>
      <p:nvGrpSpPr>
        <p:cNvPr id="1" name=""/>
        <p:cNvGrpSpPr/>
        <p:nvPr/>
      </p:nvGrpSpPr>
      <p:grpSpPr>
        <a:xfrm>
          <a:off x="0" y="0"/>
          <a:ext cx="0" cy="0"/>
          <a:chOff x="0" y="0"/>
          <a:chExt cx="0" cy="0"/>
        </a:xfrm>
      </p:grpSpPr>
      <p:sp>
        <p:nvSpPr>
          <p:cNvPr id="2" name="TextBox 2"/>
          <p:cNvSpPr txBox="1"/>
          <p:nvPr/>
        </p:nvSpPr>
        <p:spPr>
          <a:xfrm>
            <a:off x="1028700" y="2354878"/>
            <a:ext cx="9658782" cy="7181453"/>
          </a:xfrm>
          <a:prstGeom prst="rect">
            <a:avLst/>
          </a:prstGeom>
        </p:spPr>
        <p:txBody>
          <a:bodyPr lIns="0" tIns="0" rIns="0" bIns="0" rtlCol="0" anchor="t">
            <a:spAutoFit/>
          </a:bodyPr>
          <a:lstStyle/>
          <a:p>
            <a:pPr marL="535617" lvl="1" indent="-267809">
              <a:lnSpc>
                <a:spcPts val="3969"/>
              </a:lnSpc>
              <a:buFont typeface="Arial"/>
              <a:buChar char="•"/>
            </a:pPr>
            <a:r>
              <a:rPr lang="en-US" sz="2480">
                <a:solidFill>
                  <a:srgbClr val="1E1D1D"/>
                </a:solidFill>
                <a:latin typeface="Muli Regular"/>
              </a:rPr>
              <a:t>Khi động cơ được bật, con lăn phía dưới sẽ quay và làm cho băng tải chuyển động. Do có ma sát khi quay giữa 2 vật liệu khác nhau nên chúng sẽ tích điện. Giả sử con lăn tích điện (-) và băng tải tích điện (+)</a:t>
            </a:r>
          </a:p>
          <a:p>
            <a:pPr>
              <a:lnSpc>
                <a:spcPts val="3969"/>
              </a:lnSpc>
            </a:pPr>
            <a:endParaRPr lang="en-US" sz="2480">
              <a:solidFill>
                <a:srgbClr val="1E1D1D"/>
              </a:solidFill>
              <a:latin typeface="Muli Regular"/>
            </a:endParaRPr>
          </a:p>
          <a:p>
            <a:pPr marL="535617" lvl="1" indent="-267809">
              <a:lnSpc>
                <a:spcPts val="3969"/>
              </a:lnSpc>
              <a:buFont typeface="Arial"/>
              <a:buChar char="•"/>
            </a:pPr>
            <a:r>
              <a:rPr lang="en-US" sz="2480">
                <a:solidFill>
                  <a:srgbClr val="1E1D1D"/>
                </a:solidFill>
                <a:latin typeface="Muli Regular"/>
              </a:rPr>
              <a:t>Điện tích của băng tải được tăng lên nhờ cụm lược kim loại phía dưới. Do các điện tích (+) trong răng kim loại  bị hút bởi điện tích (-) của con lăn.</a:t>
            </a:r>
          </a:p>
          <a:p>
            <a:pPr>
              <a:lnSpc>
                <a:spcPts val="3969"/>
              </a:lnSpc>
            </a:pPr>
            <a:r>
              <a:rPr lang="en-US" sz="2480">
                <a:solidFill>
                  <a:srgbClr val="1E1D1D"/>
                </a:solidFill>
                <a:latin typeface="Muli Regular"/>
              </a:rPr>
              <a:t>       - Xuất hiện điện trường mạnh nên các </a:t>
            </a:r>
            <a:r>
              <a:rPr lang="en-US" sz="2480" smtClean="0">
                <a:solidFill>
                  <a:srgbClr val="1E1D1D"/>
                </a:solidFill>
                <a:latin typeface="Muli Regular"/>
              </a:rPr>
              <a:t>ion trong            </a:t>
            </a:r>
            <a:endParaRPr lang="en-US" sz="2480">
              <a:solidFill>
                <a:srgbClr val="1E1D1D"/>
              </a:solidFill>
              <a:latin typeface="Muli Regular"/>
            </a:endParaRPr>
          </a:p>
          <a:p>
            <a:pPr>
              <a:lnSpc>
                <a:spcPts val="3969"/>
              </a:lnSpc>
            </a:pPr>
            <a:r>
              <a:rPr lang="en-US" sz="2480">
                <a:solidFill>
                  <a:srgbClr val="1E1D1D"/>
                </a:solidFill>
                <a:latin typeface="Muli Regular"/>
              </a:rPr>
              <a:t>       không khí bị phân tách thành các điện tích (+) (-) , điện tích (+)</a:t>
            </a:r>
          </a:p>
          <a:p>
            <a:pPr>
              <a:lnSpc>
                <a:spcPts val="3969"/>
              </a:lnSpc>
            </a:pPr>
            <a:r>
              <a:rPr lang="en-US" sz="2480">
                <a:solidFill>
                  <a:srgbClr val="1E1D1D"/>
                </a:solidFill>
                <a:latin typeface="Muli Regular"/>
              </a:rPr>
              <a:t>       sẽ bị kéo theo và lắng đọng trên băng tải</a:t>
            </a:r>
          </a:p>
          <a:p>
            <a:pPr>
              <a:lnSpc>
                <a:spcPts val="3969"/>
              </a:lnSpc>
            </a:pPr>
            <a:endParaRPr lang="en-US" sz="2480">
              <a:solidFill>
                <a:srgbClr val="1E1D1D"/>
              </a:solidFill>
              <a:latin typeface="Muli Regular"/>
            </a:endParaRPr>
          </a:p>
          <a:p>
            <a:pPr marL="535617" lvl="1" indent="-267809">
              <a:lnSpc>
                <a:spcPts val="3969"/>
              </a:lnSpc>
              <a:buFont typeface="Arial"/>
              <a:buChar char="•"/>
            </a:pPr>
            <a:r>
              <a:rPr lang="en-US" sz="2480">
                <a:solidFill>
                  <a:srgbClr val="1E1D1D"/>
                </a:solidFill>
                <a:latin typeface="Muli Regular"/>
              </a:rPr>
              <a:t>Phần điện tích (+) được băng tải vận chuyển lên con lăn phía trên. Băng tải quay nên sẽ được tích điện liên tục</a:t>
            </a:r>
          </a:p>
        </p:txBody>
      </p:sp>
      <p:sp>
        <p:nvSpPr>
          <p:cNvPr id="3" name="AutoShape 3"/>
          <p:cNvSpPr/>
          <p:nvPr/>
        </p:nvSpPr>
        <p:spPr>
          <a:xfrm rot="-5400000">
            <a:off x="7347835" y="5723274"/>
            <a:ext cx="7060527" cy="0"/>
          </a:xfrm>
          <a:prstGeom prst="line">
            <a:avLst/>
          </a:prstGeom>
          <a:ln w="9525" cap="rnd">
            <a:solidFill>
              <a:srgbClr val="1E1D1D"/>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11331294" y="2308007"/>
            <a:ext cx="5028828" cy="6840059"/>
          </a:xfrm>
          <a:prstGeom prst="rect">
            <a:avLst/>
          </a:prstGeom>
        </p:spPr>
      </p:pic>
      <p:sp>
        <p:nvSpPr>
          <p:cNvPr id="5" name="TextBox 5"/>
          <p:cNvSpPr txBox="1"/>
          <p:nvPr/>
        </p:nvSpPr>
        <p:spPr>
          <a:xfrm>
            <a:off x="1028700" y="904875"/>
            <a:ext cx="15597945"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Nguyên lý hoạt động</a:t>
            </a:r>
          </a:p>
        </p:txBody>
      </p:sp>
      <p:sp>
        <p:nvSpPr>
          <p:cNvPr id="6" name="AutoShape 6"/>
          <p:cNvSpPr/>
          <p:nvPr/>
        </p:nvSpPr>
        <p:spPr>
          <a:xfrm rot="-5400000">
            <a:off x="15150846" y="6902111"/>
            <a:ext cx="1092709" cy="0"/>
          </a:xfrm>
          <a:prstGeom prst="line">
            <a:avLst/>
          </a:prstGeom>
          <a:ln w="47625" cap="rnd">
            <a:solidFill>
              <a:srgbClr val="FFFFFF"/>
            </a:solidFill>
            <a:prstDash val="solid"/>
            <a:headEnd type="none" w="sm" len="sm"/>
            <a:tailEnd type="triangle" w="lg" len="med"/>
          </a:ln>
        </p:spPr>
      </p:sp>
      <p:sp>
        <p:nvSpPr>
          <p:cNvPr id="7" name="TextBox 7"/>
          <p:cNvSpPr txBox="1"/>
          <p:nvPr/>
        </p:nvSpPr>
        <p:spPr>
          <a:xfrm>
            <a:off x="15879732" y="6355757"/>
            <a:ext cx="480391" cy="743587"/>
          </a:xfrm>
          <a:prstGeom prst="rect">
            <a:avLst/>
          </a:prstGeom>
        </p:spPr>
        <p:txBody>
          <a:bodyPr lIns="0" tIns="0" rIns="0" bIns="0" rtlCol="0" anchor="t">
            <a:spAutoFit/>
          </a:bodyPr>
          <a:lstStyle/>
          <a:p>
            <a:pPr>
              <a:lnSpc>
                <a:spcPts val="6279"/>
              </a:lnSpc>
            </a:pPr>
            <a:r>
              <a:rPr lang="en-US" sz="3924">
                <a:solidFill>
                  <a:srgbClr val="FFFFFF"/>
                </a:solidFill>
                <a:latin typeface="Muli Regular Bold"/>
              </a:rPr>
              <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DD4D3"/>
        </a:solidFill>
        <a:effectLst/>
      </p:bgPr>
    </p:bg>
    <p:spTree>
      <p:nvGrpSpPr>
        <p:cNvPr id="1" name=""/>
        <p:cNvGrpSpPr/>
        <p:nvPr/>
      </p:nvGrpSpPr>
      <p:grpSpPr>
        <a:xfrm>
          <a:off x="0" y="0"/>
          <a:ext cx="0" cy="0"/>
          <a:chOff x="0" y="0"/>
          <a:chExt cx="0" cy="0"/>
        </a:xfrm>
      </p:grpSpPr>
      <p:sp>
        <p:nvSpPr>
          <p:cNvPr id="2" name="AutoShape 2"/>
          <p:cNvSpPr/>
          <p:nvPr/>
        </p:nvSpPr>
        <p:spPr>
          <a:xfrm rot="-5400000">
            <a:off x="3583681" y="5667604"/>
            <a:ext cx="7060527" cy="0"/>
          </a:xfrm>
          <a:prstGeom prst="line">
            <a:avLst/>
          </a:prstGeom>
          <a:ln w="9525" cap="rnd">
            <a:solidFill>
              <a:srgbClr val="1E1D1D"/>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1763313" y="2379621"/>
            <a:ext cx="4972564" cy="6696831"/>
          </a:xfrm>
          <a:prstGeom prst="rect">
            <a:avLst/>
          </a:prstGeom>
        </p:spPr>
      </p:pic>
      <p:sp>
        <p:nvSpPr>
          <p:cNvPr id="4" name="TextBox 4"/>
          <p:cNvSpPr txBox="1"/>
          <p:nvPr/>
        </p:nvSpPr>
        <p:spPr>
          <a:xfrm>
            <a:off x="7530791" y="2284371"/>
            <a:ext cx="9459422" cy="6668492"/>
          </a:xfrm>
          <a:prstGeom prst="rect">
            <a:avLst/>
          </a:prstGeom>
        </p:spPr>
        <p:txBody>
          <a:bodyPr lIns="0" tIns="0" rIns="0" bIns="0" rtlCol="0" anchor="t">
            <a:spAutoFit/>
          </a:bodyPr>
          <a:lstStyle/>
          <a:p>
            <a:pPr marL="535617" lvl="1" indent="-267809">
              <a:lnSpc>
                <a:spcPts val="3969"/>
              </a:lnSpc>
              <a:buFont typeface="Arial"/>
              <a:buChar char="•"/>
            </a:pPr>
            <a:r>
              <a:rPr lang="en-US" sz="2480">
                <a:solidFill>
                  <a:srgbClr val="1E1D1D"/>
                </a:solidFill>
                <a:latin typeface="Muli Regular"/>
              </a:rPr>
              <a:t>Ở khu vực phía trên máy gia tốc, diễn ra đối lập với những hiện tượng xảy ra ở phía dưới. </a:t>
            </a:r>
          </a:p>
          <a:p>
            <a:pPr>
              <a:lnSpc>
                <a:spcPts val="3969"/>
              </a:lnSpc>
            </a:pPr>
            <a:endParaRPr lang="en-US" sz="2480">
              <a:solidFill>
                <a:srgbClr val="1E1D1D"/>
              </a:solidFill>
              <a:latin typeface="Muli Regular"/>
            </a:endParaRPr>
          </a:p>
          <a:p>
            <a:pPr marL="535617" lvl="1" indent="-267809">
              <a:lnSpc>
                <a:spcPts val="3969"/>
              </a:lnSpc>
              <a:buFont typeface="Arial"/>
              <a:buChar char="•"/>
            </a:pPr>
            <a:r>
              <a:rPr lang="en-US" sz="2480">
                <a:solidFill>
                  <a:srgbClr val="1E1D1D"/>
                </a:solidFill>
                <a:latin typeface="Muli Regular"/>
              </a:rPr>
              <a:t>Do băng tải lúc này mang điện tích (+),  nên các điện tích (+) trong răng kim loại bị đẩy lùi bởi điện tích (+) mạnh của băng tải.</a:t>
            </a:r>
          </a:p>
          <a:p>
            <a:pPr marL="535617" lvl="1" indent="-267809">
              <a:lnSpc>
                <a:spcPts val="3969"/>
              </a:lnSpc>
              <a:buFont typeface="Arial"/>
              <a:buChar char="•"/>
            </a:pPr>
            <a:r>
              <a:rPr lang="en-US" sz="2480">
                <a:solidFill>
                  <a:srgbClr val="1E1D1D"/>
                </a:solidFill>
                <a:latin typeface="Muli Regular"/>
              </a:rPr>
              <a:t>Xuất hiện một điện trường khác tạo bởi (+) của băng tải, (-) ở đầu răng kim </a:t>
            </a:r>
            <a:r>
              <a:rPr lang="en-US" sz="2480" smtClean="0">
                <a:solidFill>
                  <a:srgbClr val="1E1D1D"/>
                </a:solidFill>
                <a:latin typeface="Muli Regular"/>
              </a:rPr>
              <a:t>loại</a:t>
            </a:r>
          </a:p>
          <a:p>
            <a:pPr marL="267808" lvl="1">
              <a:lnSpc>
                <a:spcPts val="3969"/>
              </a:lnSpc>
            </a:pPr>
            <a:endParaRPr lang="en-US" sz="2480">
              <a:solidFill>
                <a:srgbClr val="1E1D1D"/>
              </a:solidFill>
              <a:latin typeface="Muli Regular"/>
            </a:endParaRPr>
          </a:p>
          <a:p>
            <a:pPr marL="535617" lvl="1" indent="-267809">
              <a:lnSpc>
                <a:spcPts val="3969"/>
              </a:lnSpc>
              <a:buFont typeface="Arial"/>
              <a:buChar char="•"/>
            </a:pPr>
            <a:r>
              <a:rPr lang="en-US" sz="2480">
                <a:solidFill>
                  <a:srgbClr val="1E1D1D"/>
                </a:solidFill>
                <a:latin typeface="Muli Regular"/>
              </a:rPr>
              <a:t>Tất cả các điện tích (+) bị đẩy sẽ được gửi từ răng kim loại truyền vào mặt cầu, và phân bố đều trên mặt cầu</a:t>
            </a:r>
          </a:p>
          <a:p>
            <a:pPr marL="535617" lvl="1" indent="-267809">
              <a:lnSpc>
                <a:spcPts val="3969"/>
              </a:lnSpc>
              <a:buFont typeface="Arial"/>
              <a:buChar char="•"/>
            </a:pPr>
            <a:r>
              <a:rPr lang="en-US" sz="2480">
                <a:solidFill>
                  <a:srgbClr val="1E1D1D"/>
                </a:solidFill>
                <a:latin typeface="Muli Regular"/>
              </a:rPr>
              <a:t>Quá trình xảy ra liên tục nên mặt cầu được tích tụ một lượng lớn điện tích.</a:t>
            </a:r>
          </a:p>
        </p:txBody>
      </p:sp>
      <p:sp>
        <p:nvSpPr>
          <p:cNvPr id="5" name="TextBox 5"/>
          <p:cNvSpPr txBox="1"/>
          <p:nvPr/>
        </p:nvSpPr>
        <p:spPr>
          <a:xfrm>
            <a:off x="1028700" y="904875"/>
            <a:ext cx="15597945"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Nguyên lý hoạt động</a:t>
            </a:r>
          </a:p>
        </p:txBody>
      </p:sp>
      <p:grpSp>
        <p:nvGrpSpPr>
          <p:cNvPr id="6" name="Group 6"/>
          <p:cNvGrpSpPr/>
          <p:nvPr/>
        </p:nvGrpSpPr>
        <p:grpSpPr>
          <a:xfrm>
            <a:off x="5875176" y="4398827"/>
            <a:ext cx="646636" cy="1092709"/>
            <a:chOff x="0" y="0"/>
            <a:chExt cx="862181" cy="1456945"/>
          </a:xfrm>
        </p:grpSpPr>
        <p:sp>
          <p:nvSpPr>
            <p:cNvPr id="7" name="AutoShape 7"/>
            <p:cNvSpPr/>
            <p:nvPr/>
          </p:nvSpPr>
          <p:spPr>
            <a:xfrm rot="-5400000">
              <a:off x="-696722" y="696722"/>
              <a:ext cx="1456945" cy="0"/>
            </a:xfrm>
            <a:prstGeom prst="line">
              <a:avLst/>
            </a:prstGeom>
            <a:ln w="63500" cap="rnd">
              <a:solidFill>
                <a:srgbClr val="FFFFFF"/>
              </a:solidFill>
              <a:prstDash val="solid"/>
              <a:headEnd type="none" w="sm" len="sm"/>
              <a:tailEnd type="triangle" w="lg" len="med"/>
            </a:ln>
          </p:spPr>
        </p:sp>
        <p:sp>
          <p:nvSpPr>
            <p:cNvPr id="8" name="TextBox 8"/>
            <p:cNvSpPr txBox="1"/>
            <p:nvPr/>
          </p:nvSpPr>
          <p:spPr>
            <a:xfrm>
              <a:off x="221660" y="181948"/>
              <a:ext cx="640521" cy="940649"/>
            </a:xfrm>
            <a:prstGeom prst="rect">
              <a:avLst/>
            </a:prstGeom>
          </p:spPr>
          <p:txBody>
            <a:bodyPr lIns="0" tIns="0" rIns="0" bIns="0" rtlCol="0" anchor="t">
              <a:spAutoFit/>
            </a:bodyPr>
            <a:lstStyle/>
            <a:p>
              <a:pPr>
                <a:lnSpc>
                  <a:spcPts val="6279"/>
                </a:lnSpc>
              </a:pPr>
              <a:r>
                <a:rPr lang="en-US" sz="3924">
                  <a:solidFill>
                    <a:srgbClr val="FFFFFF"/>
                  </a:solidFill>
                  <a:latin typeface="Muli Regular Bold"/>
                </a:rPr>
                <a:t>E'</a:t>
              </a: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pic>
        <p:nvPicPr>
          <p:cNvPr id="2" name="2021-12-26 15-00-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28800" y="1028700"/>
            <a:ext cx="14630400" cy="82296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ADDD3"/>
        </a:solidFill>
        <a:effectLst/>
      </p:bgPr>
    </p:bg>
    <p:spTree>
      <p:nvGrpSpPr>
        <p:cNvPr id="1" name=""/>
        <p:cNvGrpSpPr/>
        <p:nvPr/>
      </p:nvGrpSpPr>
      <p:grpSpPr>
        <a:xfrm>
          <a:off x="0" y="0"/>
          <a:ext cx="0" cy="0"/>
          <a:chOff x="0" y="0"/>
          <a:chExt cx="0" cy="0"/>
        </a:xfrm>
      </p:grpSpPr>
      <p:grpSp>
        <p:nvGrpSpPr>
          <p:cNvPr id="2" name="Group 2"/>
          <p:cNvGrpSpPr/>
          <p:nvPr/>
        </p:nvGrpSpPr>
        <p:grpSpPr>
          <a:xfrm>
            <a:off x="1188107" y="3794507"/>
            <a:ext cx="15911785" cy="2225014"/>
            <a:chOff x="0" y="0"/>
            <a:chExt cx="21215713" cy="2966685"/>
          </a:xfrm>
        </p:grpSpPr>
        <p:sp>
          <p:nvSpPr>
            <p:cNvPr id="3" name="TextBox 3"/>
            <p:cNvSpPr txBox="1"/>
            <p:nvPr/>
          </p:nvSpPr>
          <p:spPr>
            <a:xfrm>
              <a:off x="0" y="0"/>
              <a:ext cx="6247412" cy="520700"/>
            </a:xfrm>
            <a:prstGeom prst="rect">
              <a:avLst/>
            </a:prstGeom>
          </p:spPr>
          <p:txBody>
            <a:bodyPr lIns="0" tIns="0" rIns="0" bIns="0" rtlCol="0" anchor="t">
              <a:spAutoFit/>
            </a:bodyPr>
            <a:lstStyle/>
            <a:p>
              <a:pPr algn="ctr">
                <a:lnSpc>
                  <a:spcPts val="3130"/>
                </a:lnSpc>
              </a:pPr>
              <a:r>
                <a:rPr lang="en-US" sz="2608">
                  <a:solidFill>
                    <a:srgbClr val="1E1D1D"/>
                  </a:solidFill>
                  <a:latin typeface="Muli Regular Bold"/>
                </a:rPr>
                <a:t>NGHIÊN CỨU</a:t>
              </a:r>
            </a:p>
          </p:txBody>
        </p:sp>
        <p:sp>
          <p:nvSpPr>
            <p:cNvPr id="4" name="TextBox 4"/>
            <p:cNvSpPr txBox="1"/>
            <p:nvPr/>
          </p:nvSpPr>
          <p:spPr>
            <a:xfrm>
              <a:off x="0" y="1859800"/>
              <a:ext cx="6247412" cy="1106885"/>
            </a:xfrm>
            <a:prstGeom prst="rect">
              <a:avLst/>
            </a:prstGeom>
          </p:spPr>
          <p:txBody>
            <a:bodyPr lIns="0" tIns="0" rIns="0" bIns="0" rtlCol="0" anchor="t">
              <a:spAutoFit/>
            </a:bodyPr>
            <a:lstStyle/>
            <a:p>
              <a:pPr algn="ctr">
                <a:lnSpc>
                  <a:spcPts val="3478"/>
                </a:lnSpc>
              </a:pPr>
              <a:r>
                <a:rPr lang="en-US" sz="2173">
                  <a:solidFill>
                    <a:srgbClr val="1E1D1D"/>
                  </a:solidFill>
                  <a:latin typeface="Muli Regular"/>
                </a:rPr>
                <a:t>Thực hiện phản ứng hạt nhân đưa vào máy gia tốc</a:t>
              </a:r>
            </a:p>
          </p:txBody>
        </p:sp>
        <p:sp>
          <p:nvSpPr>
            <p:cNvPr id="5" name="AutoShape 5"/>
            <p:cNvSpPr/>
            <p:nvPr/>
          </p:nvSpPr>
          <p:spPr>
            <a:xfrm>
              <a:off x="0" y="1172609"/>
              <a:ext cx="6247412" cy="0"/>
            </a:xfrm>
            <a:prstGeom prst="line">
              <a:avLst/>
            </a:prstGeom>
            <a:ln w="13804" cap="rnd">
              <a:solidFill>
                <a:srgbClr val="1E1D1D"/>
              </a:solidFill>
              <a:prstDash val="solid"/>
              <a:headEnd type="none" w="sm" len="sm"/>
              <a:tailEnd type="none" w="sm" len="sm"/>
            </a:ln>
          </p:spPr>
        </p:sp>
        <p:sp>
          <p:nvSpPr>
            <p:cNvPr id="6" name="TextBox 6"/>
            <p:cNvSpPr txBox="1"/>
            <p:nvPr/>
          </p:nvSpPr>
          <p:spPr>
            <a:xfrm>
              <a:off x="7484151" y="-47625"/>
              <a:ext cx="6247412" cy="568881"/>
            </a:xfrm>
            <a:prstGeom prst="rect">
              <a:avLst/>
            </a:prstGeom>
          </p:spPr>
          <p:txBody>
            <a:bodyPr lIns="0" tIns="0" rIns="0" bIns="0" rtlCol="0" anchor="t">
              <a:spAutoFit/>
            </a:bodyPr>
            <a:lstStyle/>
            <a:p>
              <a:pPr algn="ctr">
                <a:lnSpc>
                  <a:spcPts val="3652"/>
                </a:lnSpc>
              </a:pPr>
              <a:r>
                <a:rPr lang="en-US" sz="2608">
                  <a:solidFill>
                    <a:srgbClr val="1E1D1D"/>
                  </a:solidFill>
                  <a:latin typeface="Muli Regular Bold"/>
                </a:rPr>
                <a:t>Y HỌC</a:t>
              </a:r>
            </a:p>
          </p:txBody>
        </p:sp>
        <p:sp>
          <p:nvSpPr>
            <p:cNvPr id="7" name="TextBox 7"/>
            <p:cNvSpPr txBox="1"/>
            <p:nvPr/>
          </p:nvSpPr>
          <p:spPr>
            <a:xfrm>
              <a:off x="7484151" y="1859800"/>
              <a:ext cx="6247412" cy="522685"/>
            </a:xfrm>
            <a:prstGeom prst="rect">
              <a:avLst/>
            </a:prstGeom>
          </p:spPr>
          <p:txBody>
            <a:bodyPr lIns="0" tIns="0" rIns="0" bIns="0" rtlCol="0" anchor="t">
              <a:spAutoFit/>
            </a:bodyPr>
            <a:lstStyle/>
            <a:p>
              <a:pPr algn="ctr">
                <a:lnSpc>
                  <a:spcPts val="3478"/>
                </a:lnSpc>
              </a:pPr>
              <a:r>
                <a:rPr lang="en-US" sz="2173">
                  <a:solidFill>
                    <a:srgbClr val="1E1D1D"/>
                  </a:solidFill>
                  <a:latin typeface="Muli Regular"/>
                </a:rPr>
                <a:t>Trong xạ trị và nghiên cứu</a:t>
              </a:r>
            </a:p>
          </p:txBody>
        </p:sp>
        <p:sp>
          <p:nvSpPr>
            <p:cNvPr id="8" name="AutoShape 8"/>
            <p:cNvSpPr/>
            <p:nvPr/>
          </p:nvSpPr>
          <p:spPr>
            <a:xfrm>
              <a:off x="7484151" y="1186412"/>
              <a:ext cx="6247412" cy="0"/>
            </a:xfrm>
            <a:prstGeom prst="line">
              <a:avLst/>
            </a:prstGeom>
            <a:ln w="13804" cap="rnd">
              <a:solidFill>
                <a:srgbClr val="1E1D1D"/>
              </a:solidFill>
              <a:prstDash val="solid"/>
              <a:headEnd type="none" w="sm" len="sm"/>
              <a:tailEnd type="none" w="sm" len="sm"/>
            </a:ln>
          </p:spPr>
        </p:sp>
        <p:sp>
          <p:nvSpPr>
            <p:cNvPr id="9" name="TextBox 9"/>
            <p:cNvSpPr txBox="1"/>
            <p:nvPr/>
          </p:nvSpPr>
          <p:spPr>
            <a:xfrm>
              <a:off x="14968301" y="0"/>
              <a:ext cx="6247412" cy="520700"/>
            </a:xfrm>
            <a:prstGeom prst="rect">
              <a:avLst/>
            </a:prstGeom>
          </p:spPr>
          <p:txBody>
            <a:bodyPr lIns="0" tIns="0" rIns="0" bIns="0" rtlCol="0" anchor="t">
              <a:spAutoFit/>
            </a:bodyPr>
            <a:lstStyle/>
            <a:p>
              <a:pPr algn="ctr">
                <a:lnSpc>
                  <a:spcPts val="3130"/>
                </a:lnSpc>
              </a:pPr>
              <a:r>
                <a:rPr lang="en-US" sz="2608">
                  <a:solidFill>
                    <a:srgbClr val="1E1D1D"/>
                  </a:solidFill>
                  <a:latin typeface="Muli Regular Bold"/>
                </a:rPr>
                <a:t>GIẢNG DẠY</a:t>
              </a:r>
            </a:p>
          </p:txBody>
        </p:sp>
        <p:sp>
          <p:nvSpPr>
            <p:cNvPr id="10" name="TextBox 10"/>
            <p:cNvSpPr txBox="1"/>
            <p:nvPr/>
          </p:nvSpPr>
          <p:spPr>
            <a:xfrm>
              <a:off x="14968301" y="1859800"/>
              <a:ext cx="6247412" cy="1106885"/>
            </a:xfrm>
            <a:prstGeom prst="rect">
              <a:avLst/>
            </a:prstGeom>
          </p:spPr>
          <p:txBody>
            <a:bodyPr lIns="0" tIns="0" rIns="0" bIns="0" rtlCol="0" anchor="t">
              <a:spAutoFit/>
            </a:bodyPr>
            <a:lstStyle/>
            <a:p>
              <a:pPr algn="ctr">
                <a:lnSpc>
                  <a:spcPts val="3478"/>
                </a:lnSpc>
              </a:pPr>
              <a:r>
                <a:rPr lang="en-US" sz="2173">
                  <a:solidFill>
                    <a:srgbClr val="1E1D1D"/>
                  </a:solidFill>
                  <a:latin typeface="Muli Regular"/>
                </a:rPr>
                <a:t>Công cụ giảng dạy để chứng minh các hiện tượng tĩnh điện.</a:t>
              </a:r>
            </a:p>
          </p:txBody>
        </p:sp>
        <p:sp>
          <p:nvSpPr>
            <p:cNvPr id="11" name="AutoShape 11"/>
            <p:cNvSpPr/>
            <p:nvPr/>
          </p:nvSpPr>
          <p:spPr>
            <a:xfrm>
              <a:off x="14968301" y="1200216"/>
              <a:ext cx="6247412" cy="0"/>
            </a:xfrm>
            <a:prstGeom prst="line">
              <a:avLst/>
            </a:prstGeom>
            <a:ln w="13804" cap="rnd">
              <a:solidFill>
                <a:srgbClr val="1E1D1D"/>
              </a:solidFill>
              <a:prstDash val="solid"/>
              <a:headEnd type="none" w="sm" len="sm"/>
              <a:tailEnd type="none" w="sm" len="sm"/>
            </a:ln>
          </p:spPr>
        </p:sp>
      </p:grpSp>
      <p:pic>
        <p:nvPicPr>
          <p:cNvPr id="12" name="Picture 12"/>
          <p:cNvPicPr>
            <a:picLocks noChangeAspect="1"/>
          </p:cNvPicPr>
          <p:nvPr/>
        </p:nvPicPr>
        <p:blipFill>
          <a:blip r:embed="rId2"/>
          <a:srcRect/>
          <a:stretch>
            <a:fillRect/>
          </a:stretch>
        </p:blipFill>
        <p:spPr>
          <a:xfrm>
            <a:off x="12945037" y="6190064"/>
            <a:ext cx="3666503" cy="2749877"/>
          </a:xfrm>
          <a:prstGeom prst="rect">
            <a:avLst/>
          </a:prstGeom>
        </p:spPr>
      </p:pic>
      <p:pic>
        <p:nvPicPr>
          <p:cNvPr id="13" name="Picture 13"/>
          <p:cNvPicPr>
            <a:picLocks noChangeAspect="1"/>
          </p:cNvPicPr>
          <p:nvPr/>
        </p:nvPicPr>
        <p:blipFill>
          <a:blip r:embed="rId3"/>
          <a:srcRect/>
          <a:stretch>
            <a:fillRect/>
          </a:stretch>
        </p:blipFill>
        <p:spPr>
          <a:xfrm>
            <a:off x="7315785" y="6190064"/>
            <a:ext cx="3656430" cy="2749877"/>
          </a:xfrm>
          <a:prstGeom prst="rect">
            <a:avLst/>
          </a:prstGeom>
        </p:spPr>
      </p:pic>
      <p:pic>
        <p:nvPicPr>
          <p:cNvPr id="14" name="Picture 14"/>
          <p:cNvPicPr>
            <a:picLocks noChangeAspect="1"/>
          </p:cNvPicPr>
          <p:nvPr/>
        </p:nvPicPr>
        <p:blipFill>
          <a:blip r:embed="rId4"/>
          <a:srcRect/>
          <a:stretch>
            <a:fillRect/>
          </a:stretch>
        </p:blipFill>
        <p:spPr>
          <a:xfrm>
            <a:off x="1755843" y="6190064"/>
            <a:ext cx="3865642" cy="2749877"/>
          </a:xfrm>
          <a:prstGeom prst="rect">
            <a:avLst/>
          </a:prstGeom>
        </p:spPr>
      </p:pic>
      <p:grpSp>
        <p:nvGrpSpPr>
          <p:cNvPr id="15" name="Group 15"/>
          <p:cNvGrpSpPr/>
          <p:nvPr/>
        </p:nvGrpSpPr>
        <p:grpSpPr>
          <a:xfrm>
            <a:off x="1028700" y="1028700"/>
            <a:ext cx="15011400" cy="1728927"/>
            <a:chOff x="0" y="0"/>
            <a:chExt cx="20015200" cy="2305235"/>
          </a:xfrm>
        </p:grpSpPr>
        <p:sp>
          <p:nvSpPr>
            <p:cNvPr id="16" name="TextBox 16"/>
            <p:cNvSpPr txBox="1"/>
            <p:nvPr/>
          </p:nvSpPr>
          <p:spPr>
            <a:xfrm>
              <a:off x="0" y="-123825"/>
              <a:ext cx="20015200" cy="13430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Công dụng của máy gia tốc Van de Graaff</a:t>
              </a:r>
            </a:p>
          </p:txBody>
        </p:sp>
        <p:sp>
          <p:nvSpPr>
            <p:cNvPr id="17" name="TextBox 17"/>
            <p:cNvSpPr txBox="1"/>
            <p:nvPr/>
          </p:nvSpPr>
          <p:spPr>
            <a:xfrm>
              <a:off x="0" y="1609910"/>
              <a:ext cx="17139732" cy="695325"/>
            </a:xfrm>
            <a:prstGeom prst="rect">
              <a:avLst/>
            </a:prstGeom>
          </p:spPr>
          <p:txBody>
            <a:bodyPr lIns="0" tIns="0" rIns="0" bIns="0" rtlCol="0" anchor="t">
              <a:spAutoFit/>
            </a:bodyPr>
            <a:lstStyle/>
            <a:p>
              <a:pPr>
                <a:lnSpc>
                  <a:spcPts val="4500"/>
                </a:lnSpc>
              </a:pPr>
              <a:r>
                <a:rPr lang="en-US" sz="3000">
                  <a:solidFill>
                    <a:srgbClr val="1E1D1D"/>
                  </a:solidFill>
                  <a:latin typeface="Muli Extra Light"/>
                </a:rPr>
                <a:t>Sử dụng trong nghiên cứu nguyên tử, y học, giảng dạy</a:t>
              </a: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TotalTime>
  <Words>2248</Words>
  <Application>Microsoft Office PowerPoint</Application>
  <PresentationFormat>Custom</PresentationFormat>
  <Paragraphs>163</Paragraphs>
  <Slides>29</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Muli Regular</vt:lpstr>
      <vt:lpstr>Calibri</vt:lpstr>
      <vt:lpstr>Muli Extra Light</vt:lpstr>
      <vt:lpstr>Muli Extra Light Bold</vt:lpstr>
      <vt:lpstr>Muli Regular Bold</vt:lpstr>
      <vt:lpstr>Arial</vt:lpstr>
      <vt:lpstr>DejaVu Serif</vt:lpstr>
      <vt:lpstr>Muli Regular Italics</vt:lpstr>
      <vt:lpstr>Muli Extra Light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ĐIỆN HTTD</dc:title>
  <cp:lastModifiedBy>Admin</cp:lastModifiedBy>
  <cp:revision>12</cp:revision>
  <dcterms:created xsi:type="dcterms:W3CDTF">2006-08-16T00:00:00Z</dcterms:created>
  <dcterms:modified xsi:type="dcterms:W3CDTF">2022-01-07T13:23:48Z</dcterms:modified>
  <dc:identifier>DAEznCZ74S0</dc:identifier>
</cp:coreProperties>
</file>